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mp" ContentType="image/png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64" r:id="rId10"/>
    <p:sldId id="266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4183-AAC0-4F86-A558-33366E6249B0}" type="datetimeFigureOut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EE57-EDB0-4F76-9F11-9D2D89F331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9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EE57-EDB0-4F76-9F11-9D2D89F331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14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EE57-EDB0-4F76-9F11-9D2D89F3319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79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36CE-0D84-4251-9F86-62D52E33A89D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2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0F2A-66D4-4B2F-BBB3-3FA5F20C8367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FBDD-6912-40AC-A971-864208B2535E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14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C926-5053-4361-A8E0-E3DEF9C7D9BA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22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532-3EAA-4075-A9A5-870EA78741FE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34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A405-7EDC-4473-A216-E23553FD2078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6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195B-B0E6-408A-9CFF-21A7A7778378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9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8280-7ADD-410B-9A23-3F74BE20E3C7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38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3968-45BC-4148-BCD0-3A1F505E467D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57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89DCC2-58BE-4827-ABB4-43081509698A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44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08B5-DC89-4A45-A945-0F77752262EA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00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813BA2-84CA-4C54-85BD-663B30E0F81B}" type="datetime1">
              <a:rPr kumimoji="1" lang="ja-JP" altLang="en-US" smtClean="0"/>
              <a:t>2016/6/9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385FE4-B86D-406F-AE31-C43F97D8E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19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mp"/><Relationship Id="rId3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Relationship Id="rId3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4" Type="http://schemas.openxmlformats.org/officeDocument/2006/relationships/image" Target="../media/image17.png"/><Relationship Id="rId5" Type="http://schemas.microsoft.com/office/2007/relationships/hdphoto" Target="../media/hdphoto2.wdp"/><Relationship Id="rId6" Type="http://schemas.openxmlformats.org/officeDocument/2006/relationships/image" Target="../media/image18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mp"/><Relationship Id="rId5" Type="http://schemas.openxmlformats.org/officeDocument/2006/relationships/image" Target="../media/image5.emf"/><Relationship Id="rId6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準備書面</a:t>
            </a:r>
            <a:r>
              <a:rPr kumimoji="1" lang="en-US" altLang="ja-JP" dirty="0" smtClean="0"/>
              <a:t>(20),(24),(25)</a:t>
            </a:r>
            <a:r>
              <a:rPr kumimoji="1"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38151" y="2517568"/>
            <a:ext cx="10217529" cy="3351525"/>
          </a:xfrm>
        </p:spPr>
        <p:txBody>
          <a:bodyPr/>
          <a:lstStyle/>
          <a:p>
            <a:r>
              <a:rPr kumimoji="1" lang="ja-JP" altLang="en-US" sz="2800" dirty="0" smtClean="0"/>
              <a:t>主に島崎氏の学会発表と熊本地震について</a:t>
            </a:r>
            <a:endParaRPr kumimoji="1" lang="en-US" altLang="ja-JP" sz="2800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平成２８年６月８日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2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熊本地震の衝撃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382704"/>
            <a:ext cx="6045959" cy="4027060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87" y="1154060"/>
            <a:ext cx="6115904" cy="34580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01803" y="5199797"/>
            <a:ext cx="27704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崩落した阿蘇大橋（左）と</a:t>
            </a:r>
            <a:endParaRPr lang="en-US" altLang="ja-JP" dirty="0" smtClean="0"/>
          </a:p>
          <a:p>
            <a:r>
              <a:rPr lang="ja-JP" altLang="en-US" dirty="0" smtClean="0"/>
              <a:t>南阿蘇村の道路（上）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6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熊本地震の衝撃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3" y="2066305"/>
            <a:ext cx="6278782" cy="420386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647707" y="3895106"/>
            <a:ext cx="3918857" cy="2375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・ほぼ同じ場所で立て続けに震度７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・前震に耐えた建物が本震で倒壊するケース多数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・新耐震基準を満たす建物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でも倒壊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多数</a:t>
            </a:r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92" y="331039"/>
            <a:ext cx="5030926" cy="3470532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熊本地震の衝撃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1445" y="1801505"/>
            <a:ext cx="97717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４月１４日のＭ６．５の地震（前震）での益城観測点　地中観測記録　２３７ガル（ＮＳ方向）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↪　これを２倍した簡易はぎとり波　４７０ガル</a:t>
            </a:r>
            <a:endParaRPr kumimoji="1" lang="ja-JP" altLang="en-US" dirty="0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1" y="2547248"/>
            <a:ext cx="6687484" cy="3677163"/>
          </a:xfrm>
          <a:prstGeom prst="rect">
            <a:avLst/>
          </a:prstGeom>
        </p:spPr>
      </p:pic>
      <p:sp>
        <p:nvSpPr>
          <p:cNvPr id="9" name="ドーナツ 8"/>
          <p:cNvSpPr/>
          <p:nvPr/>
        </p:nvSpPr>
        <p:spPr>
          <a:xfrm>
            <a:off x="3500838" y="4195945"/>
            <a:ext cx="241505" cy="258149"/>
          </a:xfrm>
          <a:prstGeom prst="donut">
            <a:avLst/>
          </a:prstGeom>
          <a:solidFill>
            <a:srgbClr val="FFC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11"/>
          <p:cNvSpPr/>
          <p:nvPr/>
        </p:nvSpPr>
        <p:spPr>
          <a:xfrm>
            <a:off x="3486580" y="4454094"/>
            <a:ext cx="241505" cy="258149"/>
          </a:xfrm>
          <a:prstGeom prst="donut">
            <a:avLst/>
          </a:prstGeom>
          <a:solidFill>
            <a:srgbClr val="FFC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40" y="2547248"/>
            <a:ext cx="4519181" cy="2435337"/>
          </a:xfrm>
          <a:prstGeom prst="rect">
            <a:avLst/>
          </a:prstGeom>
        </p:spPr>
      </p:pic>
      <p:pic>
        <p:nvPicPr>
          <p:cNvPr id="14" name="図 13" descr="画面の領域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1" y="6052262"/>
            <a:ext cx="3000794" cy="371527"/>
          </a:xfrm>
          <a:prstGeom prst="rect">
            <a:avLst/>
          </a:prstGeom>
        </p:spPr>
      </p:pic>
      <p:pic>
        <p:nvPicPr>
          <p:cNvPr id="15" name="図 14" descr="画面の領域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76" y="5017980"/>
            <a:ext cx="3610782" cy="1256918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9001496" y="712519"/>
            <a:ext cx="3087586" cy="19251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震源近傍では</a:t>
            </a:r>
            <a:endParaRPr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ガルを</a:t>
            </a:r>
            <a:endParaRPr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超えて</a:t>
            </a:r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いた</a:t>
            </a:r>
            <a:endParaRPr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可能性が高い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熊本地震の衝撃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3" y="1782286"/>
            <a:ext cx="3635955" cy="4606639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20" y="1925424"/>
            <a:ext cx="5851600" cy="1243665"/>
          </a:xfrm>
          <a:prstGeom prst="rect">
            <a:avLst/>
          </a:prstGeom>
        </p:spPr>
      </p:pic>
      <p:sp>
        <p:nvSpPr>
          <p:cNvPr id="9" name="左矢印 8"/>
          <p:cNvSpPr/>
          <p:nvPr/>
        </p:nvSpPr>
        <p:spPr>
          <a:xfrm>
            <a:off x="4643252" y="2327564"/>
            <a:ext cx="498764" cy="4393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43252" y="3538848"/>
            <a:ext cx="7006442" cy="1543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益城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観測点の地下地震観測記録（南北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方向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237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ガル）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M6.5</a:t>
            </a:r>
            <a:r>
              <a:rPr lang="ja-JP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，</a:t>
            </a:r>
            <a:r>
              <a:rPr lang="en-US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Xeq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13km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２倍</a:t>
            </a:r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化して得られる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はぎとり波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応答スペクトル（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470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ガル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）は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，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川内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原発の市来断層帯市来区間（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7.2</a:t>
            </a:r>
            <a:r>
              <a:rPr lang="ja-JP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，</a:t>
            </a:r>
            <a:r>
              <a:rPr lang="en-US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Xeq</a:t>
            </a:r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=14.29km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b="1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ja-JP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ja-JP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耐専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スペクトル（内陸補正なし）（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460</a:t>
            </a:r>
            <a:r>
              <a:rPr lang="ja-JP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ガル</a:t>
            </a:r>
            <a:r>
              <a:rPr lang="ja-JP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）とほぼ等しい</a:t>
            </a:r>
            <a:endParaRPr kumimoji="1" lang="ja-JP" altLang="en-US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43252" y="5355770"/>
            <a:ext cx="6992588" cy="9025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一審被告が「信頼性が高い」と評価する耐専スペクトルでさえも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，</a:t>
            </a:r>
            <a:endParaRPr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ばらつき</a:t>
            </a:r>
            <a:r>
              <a:rPr lang="ja-JP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はかなり</a:t>
            </a:r>
            <a:r>
              <a:rPr lang="ja-JP" altLang="ja-JP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きい</a:t>
            </a: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大飯原発の立地条件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0" y="1879863"/>
            <a:ext cx="5213674" cy="413463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24395" y="6014497"/>
            <a:ext cx="46907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【H28.2.19 </a:t>
            </a:r>
            <a:r>
              <a:rPr kumimoji="1" lang="ja-JP" altLang="en-US" dirty="0" smtClean="0"/>
              <a:t>大飯発電所　地震動評価について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5797" y="2006929"/>
            <a:ext cx="5474525" cy="409342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大飯原発の数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km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以内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には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、長さ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㎞を超える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FO-A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FO-B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～熊川断層や、孤立した短い断層である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FC-C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断層がある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NRC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（米国）の基準であれば、大飯原発は立地不適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原子力基本法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条＝国際基準を要求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「応答スペクトルに基づく手法」を補助的にしか行わないのであれば、せめて「断層モデル」でも「修正レシピ」により松田式を適用すべき</a:t>
            </a:r>
            <a:endParaRPr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新潟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―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神戸歪み集中帯に立地し、地域性としても地震のリスクは相対的に高い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の基準地震動（最大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856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ガル）では明らかに過小評価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3964" y="-101325"/>
            <a:ext cx="11757891" cy="1450757"/>
          </a:xfrm>
        </p:spPr>
        <p:txBody>
          <a:bodyPr/>
          <a:lstStyle/>
          <a:p>
            <a:r>
              <a:rPr lang="ja-JP" altLang="en-US" dirty="0" smtClean="0"/>
              <a:t>島崎邦彦氏の経歴</a:t>
            </a:r>
            <a:endParaRPr kumimoji="1" lang="ja-JP" altLang="en-US" dirty="0"/>
          </a:p>
        </p:txBody>
      </p:sp>
      <p:pic>
        <p:nvPicPr>
          <p:cNvPr id="7" name="コンテンツ プレースホルダー 5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9" y="1892498"/>
            <a:ext cx="3727642" cy="350538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430981" y="249380"/>
            <a:ext cx="6668655" cy="5940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地震学</a:t>
            </a:r>
            <a:r>
              <a:rPr lang="ja-JP" altLang="en-US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、東京大学名誉教授</a:t>
            </a:r>
            <a:endParaRPr lang="ja-JP" altLang="ja-JP" sz="2000" kern="100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日本地震学会、日本活断層学会</a:t>
            </a:r>
            <a:r>
              <a:rPr lang="ja-JP" altLang="en-US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所属</a:t>
            </a:r>
            <a:endParaRPr lang="ja-JP" altLang="ja-JP" sz="2000" kern="100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1970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東京大学大学院地球物理学専攻修士課程修了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 同年　東京大学地震研究所助手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1974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理学博士（東京大学）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同年　 カリフォルニア工科大学研究員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1980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東京大学地震研究所助教授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1989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東京大学地震研究所教授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2006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日本地震学会会長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2009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地震予知連絡会会長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2012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</a:t>
            </a:r>
            <a:r>
              <a:rPr lang="ja-JP" altLang="ja-JP" sz="2000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原子力規制委員会委員（委員長代理）</a:t>
            </a:r>
          </a:p>
          <a:p>
            <a:pPr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2014</a:t>
            </a: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年　同委員退任</a:t>
            </a:r>
          </a:p>
          <a:p>
            <a:pPr marL="914400" indent="-914400" algn="just">
              <a:spcAft>
                <a:spcPts val="0"/>
              </a:spcAft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ほかに、</a:t>
            </a:r>
            <a:r>
              <a:rPr lang="en-US" altLang="ja-JP" sz="2000" kern="1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地震調査研究推進本部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地震調査委員会委員、</a:t>
            </a:r>
            <a:r>
              <a:rPr lang="ja-JP" altLang="en-US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同長期評価部会部会長、</a:t>
            </a:r>
            <a:endParaRPr lang="en-US" altLang="ja-JP" sz="2000" kern="100" dirty="0" smtClean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r>
              <a:rPr lang="ja-JP" altLang="en-US" sz="20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地震防災対策強化地域判定会委員、</a:t>
            </a:r>
            <a:endParaRPr lang="en-US" altLang="ja-JP" sz="2000" kern="100" dirty="0" smtClean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r>
              <a:rPr lang="ja-JP" altLang="en-US" sz="20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交通政策審議会委員</a:t>
            </a:r>
            <a:r>
              <a:rPr lang="ja-JP" altLang="en-US" sz="20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、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同気象分科会会長、</a:t>
            </a:r>
            <a:endParaRPr lang="en-US" altLang="ja-JP" sz="2000" kern="100" dirty="0" smtClean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r>
              <a:rPr lang="ja-JP" altLang="en-US" sz="20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kern="100" dirty="0" err="1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中央防災会議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専門委員、</a:t>
            </a:r>
            <a:endParaRPr lang="en-US" altLang="ja-JP" sz="2000" kern="100" dirty="0" smtClean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r>
              <a:rPr lang="ja-JP" altLang="en-US" sz="20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日本活断層学会会長、</a:t>
            </a:r>
            <a:endParaRPr lang="en-US" altLang="ja-JP" sz="2000" kern="100" dirty="0" smtClean="0">
              <a:solidFill>
                <a:schemeClr val="tx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914400" indent="-914400" algn="just">
              <a:spcAft>
                <a:spcPts val="0"/>
              </a:spcAft>
            </a:pPr>
            <a:r>
              <a:rPr lang="ja-JP" altLang="en-US" sz="2000" kern="100" dirty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</a:t>
            </a:r>
            <a:r>
              <a:rPr lang="ja-JP" altLang="ja-JP" sz="2000" kern="100" dirty="0" smtClean="0">
                <a:solidFill>
                  <a:schemeClr val="tx1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震災予防協会理事などを歴任</a:t>
            </a:r>
            <a:endParaRPr lang="ja-JP" altLang="ja-JP" sz="2000" kern="100" dirty="0"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93964" y="-101325"/>
            <a:ext cx="11757891" cy="1450757"/>
          </a:xfrm>
        </p:spPr>
        <p:txBody>
          <a:bodyPr/>
          <a:lstStyle/>
          <a:p>
            <a:r>
              <a:rPr lang="ja-JP" altLang="en-US" dirty="0" smtClean="0"/>
              <a:t>　　島崎氏の学会発表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1" y="1686749"/>
            <a:ext cx="1965226" cy="2786043"/>
          </a:xfrm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66" y="2447706"/>
            <a:ext cx="2362321" cy="7937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881" y="3304230"/>
            <a:ext cx="3170474" cy="2125292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6" y="5039502"/>
            <a:ext cx="4388076" cy="114305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412509" y="1980330"/>
            <a:ext cx="592974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・２０１５年５月　日本地球惑星科学連合大会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・ 同年１０月   日本地震学会秋季大会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・同年１</a:t>
            </a:r>
            <a:r>
              <a:rPr lang="ja-JP" altLang="en-US" sz="2400" b="1" dirty="0"/>
              <a:t>１</a:t>
            </a:r>
            <a:r>
              <a:rPr lang="ja-JP" altLang="en-US" sz="2400" b="1" dirty="0" smtClean="0"/>
              <a:t>月　 日本活断層学会秋季学術大会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・２０１６年５月　日本地球惑星科学連合大会</a:t>
            </a:r>
            <a:endParaRPr lang="en-US" altLang="ja-JP" sz="2400" b="1" dirty="0" smtClean="0"/>
          </a:p>
          <a:p>
            <a:endParaRPr lang="en-US" altLang="ja-JP" sz="2400" b="1" dirty="0" smtClean="0"/>
          </a:p>
          <a:p>
            <a:r>
              <a:rPr lang="ja-JP" altLang="en-US" sz="2400" b="1" dirty="0" smtClean="0"/>
              <a:t>ほぼ同じ内容で４度にわたり学会発表</a:t>
            </a:r>
            <a:endParaRPr lang="en-US" altLang="ja-JP" sz="2400" b="1" dirty="0" smtClean="0"/>
          </a:p>
          <a:p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230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島崎</a:t>
            </a:r>
            <a:r>
              <a:rPr lang="ja-JP" altLang="en-US" dirty="0" smtClean="0"/>
              <a:t>氏の学会発表内容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9" y="3231246"/>
            <a:ext cx="8309566" cy="18672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80290" y="1928859"/>
            <a:ext cx="1016923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断層の長さ</a:t>
            </a:r>
            <a:r>
              <a:rPr lang="ja-JP" altLang="en-US" sz="2400" b="1" dirty="0"/>
              <a:t>Ｌ</a:t>
            </a:r>
            <a:r>
              <a:rPr lang="ja-JP" altLang="en-US" sz="2400" b="1" dirty="0" smtClean="0"/>
              <a:t>（</a:t>
            </a:r>
            <a:r>
              <a:rPr lang="en-US" altLang="ja-JP" sz="2400" b="1" dirty="0" smtClean="0"/>
              <a:t>m</a:t>
            </a:r>
            <a:r>
              <a:rPr lang="ja-JP" altLang="en-US" sz="2400" b="1" dirty="0" smtClean="0"/>
              <a:t>）から地震モーメントＭｏ（</a:t>
            </a:r>
            <a:r>
              <a:rPr lang="en-US" altLang="ja-JP" sz="2400" b="1" dirty="0" smtClean="0"/>
              <a:t>Nm</a:t>
            </a:r>
            <a:r>
              <a:rPr lang="ja-JP" altLang="en-US" sz="2400" b="1" dirty="0" smtClean="0"/>
              <a:t>）を求める４つの関係式を比較</a:t>
            </a:r>
            <a:endParaRPr lang="en-US" altLang="ja-JP" sz="2400" b="1" dirty="0" smtClean="0"/>
          </a:p>
          <a:p>
            <a:r>
              <a:rPr kumimoji="1" lang="en-US" altLang="ja-JP" sz="2400" b="1" dirty="0"/>
              <a:t> </a:t>
            </a:r>
            <a:r>
              <a:rPr lang="ja-JP" altLang="en-US" sz="2400" b="1" dirty="0"/>
              <a:t>「</a:t>
            </a:r>
            <a:r>
              <a:rPr kumimoji="1" lang="ja-JP" altLang="en-US" sz="2400" b="1" dirty="0" smtClean="0"/>
              <a:t>分かりやすさを重視して表現」</a:t>
            </a:r>
            <a:endParaRPr kumimoji="1" lang="ja-JP" altLang="en-US" sz="2400" b="1" dirty="0"/>
          </a:p>
        </p:txBody>
      </p:sp>
      <p:sp>
        <p:nvSpPr>
          <p:cNvPr id="6" name="上矢印吹き出し 5"/>
          <p:cNvSpPr/>
          <p:nvPr/>
        </p:nvSpPr>
        <p:spPr>
          <a:xfrm>
            <a:off x="757382" y="5114175"/>
            <a:ext cx="9984509" cy="110162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「（４）と他との差は顕著で、推定される地震モーメントの値は、ほかに比べて著しく小さい」</a:t>
            </a:r>
            <a:endParaRPr kumimoji="1" lang="ja-JP" altLang="en-US" sz="20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6487096" y="3306618"/>
            <a:ext cx="477140" cy="351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Ｔ</a:t>
            </a:r>
            <a:endParaRPr kumimoji="1"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8044873" y="3657902"/>
            <a:ext cx="508025" cy="381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YM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220990" y="4011290"/>
            <a:ext cx="567130" cy="398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ERC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4110191" y="4699828"/>
            <a:ext cx="535727" cy="398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/>
              <a:t>IM</a:t>
            </a:r>
            <a:endParaRPr kumimoji="1" lang="ja-JP" altLang="en-US" b="1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0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島崎</a:t>
            </a:r>
            <a:r>
              <a:rPr lang="ja-JP" altLang="en-US" dirty="0" smtClean="0"/>
              <a:t>氏の学会発表の内容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14" y="2118823"/>
            <a:ext cx="7537559" cy="4208085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60218" y="1845734"/>
            <a:ext cx="2419927" cy="674254"/>
          </a:xfrm>
          <a:prstGeom prst="wedgeRoundRectCallout">
            <a:avLst>
              <a:gd name="adj1" fmla="val 64281"/>
              <a:gd name="adj2" fmla="val 6798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1891</a:t>
            </a:r>
            <a:r>
              <a:rPr kumimoji="1" lang="ja-JP" altLang="en-US" dirty="0" smtClean="0"/>
              <a:t>年　濃尾地震</a:t>
            </a:r>
            <a:endParaRPr kumimoji="1" lang="ja-JP" altLang="en-US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63111" y="2591574"/>
            <a:ext cx="2419927" cy="674254"/>
          </a:xfrm>
          <a:prstGeom prst="wedgeRoundRectCallout">
            <a:avLst>
              <a:gd name="adj1" fmla="val 73441"/>
              <a:gd name="adj2" fmla="val 282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1930</a:t>
            </a:r>
            <a:r>
              <a:rPr kumimoji="1" lang="ja-JP" altLang="en-US" dirty="0" smtClean="0"/>
              <a:t>年　北伊豆地震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334659" y="3303235"/>
            <a:ext cx="2419927" cy="674254"/>
          </a:xfrm>
          <a:prstGeom prst="wedgeRoundRectCallout">
            <a:avLst>
              <a:gd name="adj1" fmla="val 61991"/>
              <a:gd name="adj2" fmla="val -196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　</a:t>
            </a:r>
            <a:r>
              <a:rPr lang="ja-JP" altLang="en-US" dirty="0" smtClean="0"/>
              <a:t>福島県浜通り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81583" y="4043067"/>
            <a:ext cx="2419927" cy="674254"/>
          </a:xfrm>
          <a:prstGeom prst="wedgeRoundRectCallout">
            <a:avLst>
              <a:gd name="adj1" fmla="val 73823"/>
              <a:gd name="adj2" fmla="val -6489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1927</a:t>
            </a:r>
            <a:r>
              <a:rPr kumimoji="1" lang="ja-JP" altLang="en-US" dirty="0" smtClean="0"/>
              <a:t>年　</a:t>
            </a:r>
            <a:r>
              <a:rPr lang="ja-JP" altLang="en-US" dirty="0" smtClean="0"/>
              <a:t>北丹後</a:t>
            </a:r>
            <a:r>
              <a:rPr kumimoji="1" lang="ja-JP" altLang="en-US" dirty="0" smtClean="0"/>
              <a:t>地震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81583" y="4768276"/>
            <a:ext cx="2419927" cy="674254"/>
          </a:xfrm>
          <a:prstGeom prst="wedgeRoundRectCallout">
            <a:avLst>
              <a:gd name="adj1" fmla="val 73441"/>
              <a:gd name="adj2" fmla="val -11969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1943</a:t>
            </a:r>
            <a:r>
              <a:rPr kumimoji="1" lang="ja-JP" altLang="en-US" dirty="0" smtClean="0"/>
              <a:t>年　鳥取地震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232288" y="5443304"/>
            <a:ext cx="2419927" cy="674254"/>
          </a:xfrm>
          <a:prstGeom prst="wedgeRoundRectCallout">
            <a:avLst>
              <a:gd name="adj1" fmla="val 65808"/>
              <a:gd name="adj2" fmla="val -1607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1945</a:t>
            </a:r>
            <a:r>
              <a:rPr kumimoji="1" lang="ja-JP" altLang="en-US" dirty="0" smtClean="0"/>
              <a:t>年　三河地震</a:t>
            </a:r>
            <a:endParaRPr kumimoji="1" lang="ja-JP" altLang="en-US" dirty="0"/>
          </a:p>
        </p:txBody>
      </p:sp>
      <p:sp>
        <p:nvSpPr>
          <p:cNvPr id="12" name="線吹き出し 2 (枠付き) 11"/>
          <p:cNvSpPr/>
          <p:nvPr/>
        </p:nvSpPr>
        <p:spPr>
          <a:xfrm>
            <a:off x="107142" y="6202248"/>
            <a:ext cx="2673003" cy="612648"/>
          </a:xfrm>
          <a:prstGeom prst="borderCallout2">
            <a:avLst>
              <a:gd name="adj1" fmla="val -175732"/>
              <a:gd name="adj2" fmla="val 112044"/>
              <a:gd name="adj3" fmla="val -118442"/>
              <a:gd name="adj4" fmla="val 97450"/>
              <a:gd name="adj5" fmla="val 937"/>
              <a:gd name="adj6" fmla="val 914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1995</a:t>
            </a:r>
            <a:r>
              <a:rPr kumimoji="1" lang="ja-JP" altLang="en-US" dirty="0" smtClean="0"/>
              <a:t>年　兵庫県南部地震</a:t>
            </a:r>
            <a:endParaRPr kumimoji="1" lang="ja-JP" altLang="en-US" dirty="0"/>
          </a:p>
        </p:txBody>
      </p:sp>
      <p:sp>
        <p:nvSpPr>
          <p:cNvPr id="13" name="下矢印吹き出し 12"/>
          <p:cNvSpPr/>
          <p:nvPr/>
        </p:nvSpPr>
        <p:spPr>
          <a:xfrm>
            <a:off x="3417455" y="1687484"/>
            <a:ext cx="1330036" cy="627585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観測記録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下矢印吹き出し 13"/>
          <p:cNvSpPr/>
          <p:nvPr/>
        </p:nvSpPr>
        <p:spPr>
          <a:xfrm>
            <a:off x="6151418" y="1630835"/>
            <a:ext cx="1225044" cy="684234"/>
          </a:xfrm>
          <a:prstGeom prst="downArrowCallout">
            <a:avLst>
              <a:gd name="adj1" fmla="val 20757"/>
              <a:gd name="adj2" fmla="val 25000"/>
              <a:gd name="adj3" fmla="val 23106"/>
              <a:gd name="adj4" fmla="val 70377"/>
            </a:avLst>
          </a:prstGeom>
          <a:solidFill>
            <a:srgbClr val="FF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入倉・三宅</a:t>
            </a:r>
            <a:r>
              <a:rPr lang="en-US" altLang="ja-JP" b="1" dirty="0" smtClean="0">
                <a:solidFill>
                  <a:schemeClr val="tx1"/>
                </a:solidFill>
              </a:rPr>
              <a:t>(2001)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8088351" y="1781696"/>
            <a:ext cx="2385686" cy="628995"/>
          </a:xfrm>
          <a:prstGeom prst="wedgeRoundRectCallout">
            <a:avLst>
              <a:gd name="adj1" fmla="val -90299"/>
              <a:gd name="adj2" fmla="val 8304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０．２９倍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8485513" y="2345884"/>
            <a:ext cx="2419927" cy="674254"/>
          </a:xfrm>
          <a:prstGeom prst="wedgeRoundRectCallout">
            <a:avLst>
              <a:gd name="adj1" fmla="val -104421"/>
              <a:gd name="adj2" fmla="val 77570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０．２９倍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8148755" y="3020138"/>
            <a:ext cx="2419927" cy="674254"/>
          </a:xfrm>
          <a:prstGeom prst="wedgeRoundRectCallout">
            <a:avLst>
              <a:gd name="adj1" fmla="val -92971"/>
              <a:gd name="adj2" fmla="val 29624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０．５倍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8054110" y="3630354"/>
            <a:ext cx="2419927" cy="674254"/>
          </a:xfrm>
          <a:prstGeom prst="wedgeRoundRectCallout">
            <a:avLst>
              <a:gd name="adj1" fmla="val -87627"/>
              <a:gd name="adj2" fmla="val -14211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０．２６倍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8294749" y="4240570"/>
            <a:ext cx="2419927" cy="674254"/>
          </a:xfrm>
          <a:prstGeom prst="wedgeRoundRectCallout">
            <a:avLst>
              <a:gd name="adj1" fmla="val -98314"/>
              <a:gd name="adj2" fmla="val -48458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０．２７倍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8106822" y="4831237"/>
            <a:ext cx="2419927" cy="674254"/>
          </a:xfrm>
          <a:prstGeom prst="wedgeRoundRectCallout">
            <a:avLst>
              <a:gd name="adj1" fmla="val -91444"/>
              <a:gd name="adj2" fmla="val -70376"/>
              <a:gd name="adj3" fmla="val 16667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９</a:t>
            </a:r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8294749" y="5443304"/>
            <a:ext cx="2419927" cy="674254"/>
          </a:xfrm>
          <a:prstGeom prst="wedgeRoundRectCallout">
            <a:avLst>
              <a:gd name="adj1" fmla="val -100986"/>
              <a:gd name="adj2" fmla="val -103252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０．４６倍</a:t>
            </a:r>
            <a:endParaRPr kumimoji="1"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 rot="10800000" flipV="1">
            <a:off x="3014749" y="6202248"/>
            <a:ext cx="9047942" cy="612648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平均０．３５倍の過小</a:t>
            </a:r>
            <a:r>
              <a:rPr lang="ja-JP" altLang="en-US" sz="2400" b="1" dirty="0" smtClean="0"/>
              <a:t>評価、</a:t>
            </a:r>
            <a:r>
              <a:rPr kumimoji="1" lang="ja-JP" altLang="en-US" sz="2400" b="1" dirty="0" smtClean="0"/>
              <a:t>実測値を過小評価する割合：６</a:t>
            </a:r>
            <a:r>
              <a:rPr kumimoji="1" lang="en-US" altLang="ja-JP" sz="2400" b="1" dirty="0" smtClean="0"/>
              <a:t>/</a:t>
            </a:r>
            <a:r>
              <a:rPr kumimoji="1" lang="ja-JP" altLang="en-US" sz="2400" b="1" dirty="0" smtClean="0"/>
              <a:t>７ケース</a:t>
            </a:r>
            <a:endParaRPr kumimoji="1" lang="ja-JP" altLang="en-US" sz="2400" b="1" dirty="0"/>
          </a:p>
        </p:txBody>
      </p:sp>
      <p:sp>
        <p:nvSpPr>
          <p:cNvPr id="22" name="円形吹き出し 21"/>
          <p:cNvSpPr/>
          <p:nvPr/>
        </p:nvSpPr>
        <p:spPr>
          <a:xfrm>
            <a:off x="10824259" y="2828268"/>
            <a:ext cx="1367741" cy="765691"/>
          </a:xfrm>
          <a:prstGeom prst="wedgeEllipseCallout">
            <a:avLst>
              <a:gd name="adj1" fmla="val -67143"/>
              <a:gd name="adj2" fmla="val 32170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傾斜角６０</a:t>
            </a:r>
            <a:r>
              <a:rPr kumimoji="1" lang="en-US" altLang="ja-JP" dirty="0" smtClean="0"/>
              <a:t>°</a:t>
            </a:r>
            <a:endParaRPr kumimoji="1" lang="ja-JP" altLang="en-US" dirty="0"/>
          </a:p>
        </p:txBody>
      </p:sp>
      <p:sp>
        <p:nvSpPr>
          <p:cNvPr id="23" name="円形吹き出し 22"/>
          <p:cNvSpPr/>
          <p:nvPr/>
        </p:nvSpPr>
        <p:spPr>
          <a:xfrm>
            <a:off x="10824259" y="4577697"/>
            <a:ext cx="1367741" cy="765691"/>
          </a:xfrm>
          <a:prstGeom prst="wedgeEllipseCallout">
            <a:avLst>
              <a:gd name="adj1" fmla="val -67143"/>
              <a:gd name="adj2" fmla="val 32170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傾斜角３０</a:t>
            </a:r>
            <a:r>
              <a:rPr kumimoji="1" lang="en-US" altLang="ja-JP" dirty="0" smtClean="0"/>
              <a:t>°</a:t>
            </a:r>
            <a:endParaRPr kumimoji="1" lang="ja-JP" altLang="en-US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0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島崎</a:t>
            </a:r>
            <a:r>
              <a:rPr lang="ja-JP" altLang="en-US" dirty="0" smtClean="0"/>
              <a:t>氏の学会発表の内容</a:t>
            </a:r>
            <a:r>
              <a:rPr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820228" y="1845734"/>
            <a:ext cx="5335451" cy="4023360"/>
          </a:xfrm>
        </p:spPr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3" y="1976987"/>
            <a:ext cx="4388076" cy="114305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42882" y="3178630"/>
            <a:ext cx="4533917" cy="3693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ja-JP" altLang="en-US" dirty="0" smtClean="0"/>
              <a:t>日本地球惑星科学合</a:t>
            </a:r>
            <a:r>
              <a:rPr lang="en-US" altLang="ja-JP" dirty="0" smtClean="0"/>
              <a:t>2016</a:t>
            </a:r>
            <a:r>
              <a:rPr lang="ja-JP" altLang="en-US" dirty="0" smtClean="0"/>
              <a:t>年大会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992914" y="1843314"/>
            <a:ext cx="6865257" cy="42091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b="1" dirty="0" smtClean="0"/>
              <a:t>　静的</a:t>
            </a:r>
            <a:r>
              <a:rPr lang="ja-JP" altLang="en-US" sz="2000" b="1" dirty="0"/>
              <a:t>変形の実測値が、入倉・三宅式を用いた断層モデルで</a:t>
            </a:r>
            <a:r>
              <a:rPr lang="ja-JP" altLang="en-US" sz="2000" b="1" dirty="0" smtClean="0"/>
              <a:t>説明可能</a:t>
            </a:r>
            <a:r>
              <a:rPr lang="ja-JP" altLang="en-US" sz="2000" b="1" dirty="0"/>
              <a:t>かどうかを調べた。測量によって地震時の静的変形が観測されている</a:t>
            </a:r>
            <a:r>
              <a:rPr lang="en-US" altLang="ja-JP" sz="2000" b="1" dirty="0"/>
              <a:t>1927</a:t>
            </a:r>
            <a:r>
              <a:rPr lang="ja-JP" altLang="en-US" sz="2000" b="1" dirty="0"/>
              <a:t>年北丹後地震、</a:t>
            </a:r>
            <a:r>
              <a:rPr lang="en-US" altLang="ja-JP" sz="2000" b="1" dirty="0"/>
              <a:t>1930</a:t>
            </a:r>
            <a:r>
              <a:rPr lang="ja-JP" altLang="en-US" sz="2000" b="1" dirty="0"/>
              <a:t>年北伊豆</a:t>
            </a:r>
            <a:r>
              <a:rPr lang="ja-JP" altLang="en-US" sz="2000" b="1" dirty="0" smtClean="0"/>
              <a:t>地震</a:t>
            </a:r>
            <a:r>
              <a:rPr lang="ja-JP" altLang="en-US" sz="2000" b="1" dirty="0"/>
              <a:t>、</a:t>
            </a:r>
            <a:r>
              <a:rPr lang="en-US" altLang="ja-JP" sz="2000" b="1" dirty="0"/>
              <a:t>1943</a:t>
            </a:r>
            <a:r>
              <a:rPr lang="ja-JP" altLang="en-US" sz="2000" b="1" dirty="0"/>
              <a:t>年鳥取地震について、既存の断層面積の推定値（</a:t>
            </a:r>
            <a:r>
              <a:rPr lang="en-US" altLang="ja-JP" sz="2000" b="1" dirty="0"/>
              <a:t>Abe, 1978; </a:t>
            </a:r>
            <a:r>
              <a:rPr lang="en-US" altLang="ja-JP" sz="2000" b="1" dirty="0" err="1"/>
              <a:t>Kanamori</a:t>
            </a:r>
            <a:r>
              <a:rPr lang="en-US" altLang="ja-JP" sz="2000" b="1" dirty="0"/>
              <a:t>, 1973</a:t>
            </a:r>
            <a:r>
              <a:rPr lang="ja-JP" altLang="en-US" sz="2000" b="1" dirty="0"/>
              <a:t>）から、入倉・三宅式</a:t>
            </a:r>
            <a:r>
              <a:rPr lang="ja-JP" altLang="en-US" sz="2000" b="1" dirty="0" smtClean="0"/>
              <a:t>を用いて</a:t>
            </a:r>
            <a:r>
              <a:rPr lang="ja-JP" altLang="en-US" sz="2000" b="1" dirty="0"/>
              <a:t>平均的なずれの量を求め、これから推定される変形が実測値と調和的かどうかを検討した。その</a:t>
            </a:r>
            <a:r>
              <a:rPr lang="ja-JP" altLang="en-US" sz="2000" b="1" dirty="0" smtClean="0"/>
              <a:t>結果</a:t>
            </a:r>
            <a:r>
              <a:rPr lang="ja-JP" altLang="en-US" sz="2000" b="1" dirty="0"/>
              <a:t>、</a:t>
            </a:r>
            <a:r>
              <a:rPr lang="ja-JP" altLang="en-US" sz="2000" b="1" dirty="0">
                <a:solidFill>
                  <a:srgbClr val="FF0000"/>
                </a:solidFill>
              </a:rPr>
              <a:t>入倉・三宅式では実測値の</a:t>
            </a:r>
            <a:r>
              <a:rPr lang="en-US" altLang="ja-JP" sz="2000" b="1" dirty="0">
                <a:solidFill>
                  <a:srgbClr val="FF0000"/>
                </a:solidFill>
              </a:rPr>
              <a:t>1/4</a:t>
            </a:r>
            <a:r>
              <a:rPr lang="ja-JP" altLang="en-US" sz="2000" b="1" dirty="0">
                <a:solidFill>
                  <a:srgbClr val="FF0000"/>
                </a:solidFill>
              </a:rPr>
              <a:t>以下の変形しか説明できない</a:t>
            </a:r>
            <a:r>
              <a:rPr lang="ja-JP" altLang="en-US" sz="2000" b="1" dirty="0"/>
              <a:t>ことがわかった。以上から、次のように結論</a:t>
            </a:r>
            <a:r>
              <a:rPr lang="ja-JP" altLang="en-US" sz="2000" b="1" dirty="0" smtClean="0"/>
              <a:t>する</a:t>
            </a:r>
            <a:r>
              <a:rPr lang="ja-JP" altLang="en-US" sz="2000" b="1" dirty="0"/>
              <a:t>ことができる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日本</a:t>
            </a:r>
            <a:r>
              <a:rPr lang="ja-JP" altLang="en-US" sz="2000" b="1" dirty="0"/>
              <a:t>の上部地殻を断ち切るような</a:t>
            </a:r>
            <a:r>
              <a:rPr lang="ja-JP" altLang="en-US" sz="2000" b="1" dirty="0">
                <a:solidFill>
                  <a:srgbClr val="FF0000"/>
                </a:solidFill>
              </a:rPr>
              <a:t>高角の断層で発生する大地震の地震モーメントの推定に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は入倉</a:t>
            </a:r>
            <a:r>
              <a:rPr lang="ja-JP" altLang="en-US" sz="2000" b="1" dirty="0">
                <a:solidFill>
                  <a:srgbClr val="FF0000"/>
                </a:solidFill>
              </a:rPr>
              <a:t>・三宅式を用いるべきではない。</a:t>
            </a:r>
          </a:p>
        </p:txBody>
      </p:sp>
      <p:sp>
        <p:nvSpPr>
          <p:cNvPr id="9" name="左矢印 8"/>
          <p:cNvSpPr/>
          <p:nvPr/>
        </p:nvSpPr>
        <p:spPr>
          <a:xfrm>
            <a:off x="4456583" y="4601027"/>
            <a:ext cx="420216" cy="609601"/>
          </a:xfrm>
          <a:prstGeom prst="leftArrow">
            <a:avLst>
              <a:gd name="adj1" fmla="val 50000"/>
              <a:gd name="adj2" fmla="val 435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16114" y="3759200"/>
            <a:ext cx="4210590" cy="22932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・断層面積の推定値から変形を推定する場合、入倉・三宅式では</a:t>
            </a:r>
            <a:endParaRPr kumimoji="1"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実測値の</a:t>
            </a:r>
            <a:r>
              <a:rPr kumimoji="1" lang="en-US" altLang="ja-JP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1/4</a:t>
            </a:r>
            <a:r>
              <a:rPr kumimoji="1"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以下の過小評価</a:t>
            </a:r>
            <a:endParaRPr kumimoji="1" lang="en-US" altLang="ja-JP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・高角の断層の地震モーメントの推定には入倉・三宅式を用いるべきでないと断言！</a:t>
            </a:r>
            <a:endParaRPr kumimoji="1" lang="ja-JP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2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島崎</a:t>
            </a:r>
            <a:r>
              <a:rPr lang="ja-JP" altLang="en-US" dirty="0" smtClean="0"/>
              <a:t>氏の発表の射程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471054" y="1845734"/>
            <a:ext cx="10852727" cy="2005830"/>
          </a:xfrm>
          <a:prstGeom prst="round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・島崎氏が入倉・三宅</a:t>
            </a:r>
            <a:r>
              <a:rPr kumimoji="1" lang="en-US" altLang="ja-JP" sz="3200" dirty="0" smtClean="0"/>
              <a:t>(2001)</a:t>
            </a:r>
            <a:r>
              <a:rPr lang="ja-JP" altLang="en-US" sz="3200" dirty="0" smtClean="0"/>
              <a:t>を変形するために仮定した条件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　　　地震発生層：厚さ１４ｋｍ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　　断層傾斜角：垂直　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kumimoji="1" lang="ja-JP" altLang="en-US" sz="3200" dirty="0" smtClean="0"/>
              <a:t>（傾斜角</a:t>
            </a:r>
            <a:r>
              <a:rPr lang="ja-JP" altLang="en-US" sz="3200" dirty="0" smtClean="0"/>
              <a:t>６０</a:t>
            </a:r>
            <a:r>
              <a:rPr kumimoji="1" lang="ja-JP" altLang="en-US" sz="3200" dirty="0" smtClean="0"/>
              <a:t>度の場合は係数</a:t>
            </a:r>
            <a:r>
              <a:rPr lang="ja-JP" altLang="en-US" sz="3200" dirty="0" smtClean="0"/>
              <a:t>１．０</a:t>
            </a:r>
            <a:r>
              <a:rPr lang="ja-JP" altLang="en-US" sz="3200" dirty="0"/>
              <a:t>９</a:t>
            </a:r>
            <a:r>
              <a:rPr kumimoji="1" lang="ja-JP" altLang="en-US" sz="3200" dirty="0" smtClean="0"/>
              <a:t>⇒</a:t>
            </a:r>
            <a:r>
              <a:rPr lang="ja-JP" altLang="en-US" sz="3200" dirty="0" smtClean="0"/>
              <a:t>１．４</a:t>
            </a:r>
            <a:r>
              <a:rPr lang="ja-JP" altLang="en-US" sz="3200" dirty="0"/>
              <a:t>５</a:t>
            </a:r>
            <a:r>
              <a:rPr kumimoji="1" lang="ja-JP" altLang="en-US" sz="3200" dirty="0" smtClean="0"/>
              <a:t>）</a:t>
            </a:r>
            <a:endParaRPr kumimoji="1" lang="ja-JP" altLang="en-US" sz="3200" dirty="0"/>
          </a:p>
        </p:txBody>
      </p:sp>
      <p:sp>
        <p:nvSpPr>
          <p:cNvPr id="6" name="角丸四角形 5"/>
          <p:cNvSpPr/>
          <p:nvPr/>
        </p:nvSpPr>
        <p:spPr>
          <a:xfrm>
            <a:off x="471053" y="4156365"/>
            <a:ext cx="10852727" cy="200583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・</a:t>
            </a:r>
            <a:r>
              <a:rPr lang="en-US" altLang="ja-JP" sz="3200" dirty="0" smtClean="0"/>
              <a:t>FO-A</a:t>
            </a:r>
            <a:r>
              <a:rPr lang="ja-JP" altLang="en-US" sz="3200" dirty="0" smtClean="0"/>
              <a:t>～</a:t>
            </a:r>
            <a:r>
              <a:rPr lang="en-US" altLang="ja-JP" sz="3200" dirty="0" smtClean="0"/>
              <a:t>FO-B</a:t>
            </a:r>
            <a:r>
              <a:rPr lang="ja-JP" altLang="en-US" sz="3200" dirty="0" smtClean="0"/>
              <a:t>～熊川断層の条件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　　　地震発生層：厚さ１５ｋｍ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　　断層傾斜角：垂直　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</a:t>
            </a:r>
            <a:r>
              <a:rPr kumimoji="1" lang="ja-JP" altLang="en-US" sz="3200" dirty="0" smtClean="0"/>
              <a:t>（「不確かさの考慮」で傾斜角</a:t>
            </a:r>
            <a:r>
              <a:rPr lang="ja-JP" altLang="en-US" sz="3200" dirty="0" smtClean="0"/>
              <a:t>７</a:t>
            </a:r>
            <a:r>
              <a:rPr lang="ja-JP" altLang="en-US" sz="3200" dirty="0"/>
              <a:t>５</a:t>
            </a:r>
            <a:r>
              <a:rPr kumimoji="1" lang="ja-JP" altLang="en-US" sz="3200" dirty="0" smtClean="0"/>
              <a:t>度）</a:t>
            </a:r>
            <a:endParaRPr kumimoji="1" lang="ja-JP" altLang="en-US" sz="3200" dirty="0"/>
          </a:p>
        </p:txBody>
      </p:sp>
      <p:sp>
        <p:nvSpPr>
          <p:cNvPr id="3" name="円/楕円 2"/>
          <p:cNvSpPr/>
          <p:nvPr/>
        </p:nvSpPr>
        <p:spPr>
          <a:xfrm>
            <a:off x="8959274" y="2724727"/>
            <a:ext cx="3232726" cy="2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双方の条件は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ほぼ同じ。</a:t>
            </a:r>
            <a:endParaRPr kumimoji="1"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島崎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氏の指摘の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射程</a:t>
            </a:r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が及ぶのは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明白。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791198" y="2706254"/>
            <a:ext cx="3497943" cy="58453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西日本の断層で標準的ケース</a:t>
            </a:r>
            <a:endParaRPr kumimoji="1"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3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島崎氏</a:t>
            </a:r>
            <a:r>
              <a:rPr lang="ja-JP" altLang="en-US" dirty="0" smtClean="0"/>
              <a:t>の発表の射程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2" y="2416536"/>
            <a:ext cx="7125288" cy="366253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1746" y="1909950"/>
            <a:ext cx="327890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島崎氏の</a:t>
            </a:r>
            <a:r>
              <a:rPr lang="ja-JP" altLang="en-US" b="1" dirty="0"/>
              <a:t>裁判所</a:t>
            </a:r>
            <a:r>
              <a:rPr kumimoji="1" lang="ja-JP" altLang="en-US" b="1" dirty="0" smtClean="0"/>
              <a:t>宛ての陳述書</a:t>
            </a:r>
            <a:endParaRPr kumimoji="1" lang="ja-JP" altLang="en-US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128001" y="2094616"/>
            <a:ext cx="346891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島崎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氏は、規制員会の元委員（地震、津波等担当）として、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一審被告の言う「詳細な調査等」がどのようなものか熟知している。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57032" y="3587611"/>
            <a:ext cx="346891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その島崎氏が、「詳細な調査等」をしても過小評価の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可能性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は変わらないと明言している。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2519" y="4772262"/>
            <a:ext cx="346891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規制委員会の元委員という立場を押して、御庁宛ての陳述書を作成した意味を、感じ取っ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て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いただきたい。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8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54743" y="286604"/>
            <a:ext cx="10400937" cy="62779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推本のレシピ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750628" y="1845734"/>
            <a:ext cx="3405051" cy="4023360"/>
          </a:xfrm>
        </p:spPr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09958"/>
            <a:ext cx="8069943" cy="5735986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609600" y="1455052"/>
            <a:ext cx="1553028" cy="53702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松田式</a:t>
            </a:r>
            <a:endParaRPr kumimoji="1" lang="ja-JP" altLang="en-US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434114" y="2670629"/>
            <a:ext cx="1553028" cy="42816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入倉・三宅</a:t>
            </a:r>
            <a:r>
              <a:rPr kumimoji="1" lang="ja-JP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式</a:t>
            </a:r>
            <a:endParaRPr kumimoji="1" lang="ja-JP" altLang="en-US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191657" y="1616525"/>
            <a:ext cx="478972" cy="2140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左矢印 7"/>
          <p:cNvSpPr/>
          <p:nvPr/>
        </p:nvSpPr>
        <p:spPr>
          <a:xfrm>
            <a:off x="3897085" y="2777670"/>
            <a:ext cx="537029" cy="21408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2289629" y="2540000"/>
            <a:ext cx="93617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428999" y="3318326"/>
            <a:ext cx="936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684896" y="6545944"/>
            <a:ext cx="3637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196273" y="2991754"/>
            <a:ext cx="3232726" cy="2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レシピでは、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松田式と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入倉・三宅式を併記。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3546282" y="1486875"/>
            <a:ext cx="683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345635" y="1486875"/>
            <a:ext cx="74742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8979091" y="3844367"/>
            <a:ext cx="3212909" cy="27015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「詳細な調査」をすれば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松田式を排除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するという</a:t>
            </a:r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記述はない。</a:t>
            </a:r>
            <a:endParaRPr kumimoji="1" lang="ja-JP" altLang="en-US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スライド番号プレースホルダー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5FE4-B86D-406F-AE31-C43F97D8E7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589</TotalTime>
  <Words>695</Words>
  <Application>Microsoft Macintosh PowerPoint</Application>
  <PresentationFormat>ワイド画面</PresentationFormat>
  <Paragraphs>147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</vt:lpstr>
      <vt:lpstr>Meiryo UI</vt:lpstr>
      <vt:lpstr>ＭＳ Ｐゴシック</vt:lpstr>
      <vt:lpstr>ＭＳ 明朝</vt:lpstr>
      <vt:lpstr>Times New Roman</vt:lpstr>
      <vt:lpstr>レトロスペクト</vt:lpstr>
      <vt:lpstr>準備書面(20),(24),(25)の概要</vt:lpstr>
      <vt:lpstr>島崎邦彦氏の経歴</vt:lpstr>
      <vt:lpstr>　　島崎氏の学会発表</vt:lpstr>
      <vt:lpstr>島崎氏の学会発表内容(1)</vt:lpstr>
      <vt:lpstr>島崎氏の学会発表の内容(2)</vt:lpstr>
      <vt:lpstr>島崎氏の学会発表の内容(3)</vt:lpstr>
      <vt:lpstr>島崎氏の発表の射程(1)</vt:lpstr>
      <vt:lpstr>島崎氏の発表の射程(2)</vt:lpstr>
      <vt:lpstr>推本のレシピ</vt:lpstr>
      <vt:lpstr>熊本地震の衝撃</vt:lpstr>
      <vt:lpstr>熊本地震の衝撃</vt:lpstr>
      <vt:lpstr>熊本地震の衝撃</vt:lpstr>
      <vt:lpstr>熊本地震の衝撃</vt:lpstr>
      <vt:lpstr>大飯原発の立地条件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準備書面　　　の概要</dc:title>
  <dc:creator>甫守一樹</dc:creator>
  <cp:lastModifiedBy>嶋田千恵子</cp:lastModifiedBy>
  <cp:revision>59</cp:revision>
  <dcterms:created xsi:type="dcterms:W3CDTF">2016-06-04T21:39:05Z</dcterms:created>
  <dcterms:modified xsi:type="dcterms:W3CDTF">2016-06-08T21:22:49Z</dcterms:modified>
</cp:coreProperties>
</file>