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348" r:id="rId4"/>
    <p:sldId id="358" r:id="rId5"/>
    <p:sldId id="356" r:id="rId6"/>
    <p:sldId id="361" r:id="rId7"/>
    <p:sldId id="360" r:id="rId8"/>
    <p:sldId id="359" r:id="rId9"/>
    <p:sldId id="349" r:id="rId10"/>
    <p:sldId id="362" r:id="rId11"/>
    <p:sldId id="352" r:id="rId12"/>
    <p:sldId id="363" r:id="rId13"/>
    <p:sldId id="353" r:id="rId14"/>
    <p:sldId id="364" r:id="rId15"/>
    <p:sldId id="365" r:id="rId16"/>
    <p:sldId id="344" r:id="rId1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5206" autoAdjust="0"/>
  </p:normalViewPr>
  <p:slideViewPr>
    <p:cSldViewPr snapToGrid="0">
      <p:cViewPr varScale="1">
        <p:scale>
          <a:sx n="125" d="100"/>
          <a:sy n="125" d="100"/>
        </p:scale>
        <p:origin x="1528" y="160"/>
      </p:cViewPr>
      <p:guideLst/>
    </p:cSldViewPr>
  </p:slideViewPr>
  <p:outlineViewPr>
    <p:cViewPr>
      <p:scale>
        <a:sx n="33" d="100"/>
        <a:sy n="33" d="100"/>
      </p:scale>
      <p:origin x="0" y="-14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3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736C-36D1-4254-9956-B62902086F34}" type="datetimeFigureOut">
              <a:rPr kumimoji="1" lang="ja-JP" altLang="en-US" smtClean="0"/>
              <a:t>2017/2/3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B7C09-67D2-4253-A072-34C6EF2E44DA}" type="slidenum">
              <a:rPr kumimoji="1" lang="ja-JP" altLang="en-US" smtClean="0"/>
              <a:t>‹#›</a:t>
            </a:fld>
            <a:endParaRPr kumimoji="1" lang="ja-JP" altLang="en-US"/>
          </a:p>
        </p:txBody>
      </p:sp>
    </p:spTree>
    <p:extLst>
      <p:ext uri="{BB962C8B-B14F-4D97-AF65-F5344CB8AC3E}">
        <p14:creationId xmlns:p14="http://schemas.microsoft.com/office/powerpoint/2010/main" val="18468513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0E2384-D8B4-4AFF-AB02-CA6D47A93941}" type="datetime1">
              <a:rPr kumimoji="1" lang="ja-JP" altLang="en-US" smtClean="0"/>
              <a:t>2017/2/3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340499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4B0572-5E47-4813-A52A-A82E412264E8}" type="datetime1">
              <a:rPr kumimoji="1" lang="ja-JP" altLang="en-US" smtClean="0"/>
              <a:t>2017/2/3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62584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EBE574-8D0A-462A-8AFC-9ADF8EC04F28}" type="datetime1">
              <a:rPr kumimoji="1" lang="ja-JP" altLang="en-US" smtClean="0"/>
              <a:t>2017/2/3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400176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40077D-0504-4B5F-BF6A-D849A1E32E5D}" type="datetime1">
              <a:rPr kumimoji="1" lang="ja-JP" altLang="en-US" smtClean="0"/>
              <a:t>2017/2/3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79486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F3788D-3C2A-4063-96E0-A36D368AAEA9}" type="datetime1">
              <a:rPr kumimoji="1" lang="ja-JP" altLang="en-US" smtClean="0"/>
              <a:t>2017/2/3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333491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1A9ECA3-FF2F-4742-8966-8F8F4CCC0297}" type="datetime1">
              <a:rPr kumimoji="1" lang="ja-JP" altLang="en-US" smtClean="0"/>
              <a:t>2017/2/3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169171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BD616F-D1C2-454D-B5FE-AF843AFF3F08}" type="datetime1">
              <a:rPr kumimoji="1" lang="ja-JP" altLang="en-US" smtClean="0"/>
              <a:t>2017/2/3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263527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6E6BB27-FDDF-4648-A410-C85FC7B9B2A2}" type="datetime1">
              <a:rPr kumimoji="1" lang="ja-JP" altLang="en-US" smtClean="0"/>
              <a:t>2017/2/3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324464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A7E9E-BAD4-4567-A0D2-DF29AF7AD188}" type="datetime1">
              <a:rPr kumimoji="1" lang="ja-JP" altLang="en-US" smtClean="0"/>
              <a:t>2017/2/3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422554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24C1B0-A10D-41F0-8BD8-16A5D16358B8}" type="datetime1">
              <a:rPr kumimoji="1" lang="ja-JP" altLang="en-US" smtClean="0"/>
              <a:t>2017/2/3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28175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96E5DF-6768-42FF-A97B-915BC06BFED2}" type="datetime1">
              <a:rPr kumimoji="1" lang="ja-JP" altLang="en-US" smtClean="0"/>
              <a:t>2017/2/3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4044569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B865F-23B9-4DCF-ABAF-FC27EC5B5534}" type="datetime1">
              <a:rPr kumimoji="1" lang="ja-JP" altLang="en-US" smtClean="0"/>
              <a:t>2017/2/3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09E0C-2291-4165-8AF7-6079FF97A5E6}" type="slidenum">
              <a:rPr kumimoji="1" lang="ja-JP" altLang="en-US" smtClean="0"/>
              <a:t>‹#›</a:t>
            </a:fld>
            <a:endParaRPr kumimoji="1" lang="ja-JP" altLang="en-US"/>
          </a:p>
        </p:txBody>
      </p:sp>
    </p:spTree>
    <p:extLst>
      <p:ext uri="{BB962C8B-B14F-4D97-AF65-F5344CB8AC3E}">
        <p14:creationId xmlns:p14="http://schemas.microsoft.com/office/powerpoint/2010/main" val="3049227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547" y="1122363"/>
            <a:ext cx="8976049" cy="2387600"/>
          </a:xfrm>
        </p:spPr>
        <p:txBody>
          <a:bodyPr/>
          <a:lstStyle/>
          <a:p>
            <a:r>
              <a:rPr lang="ja-JP" altLang="en-US" sz="5400" dirty="0"/>
              <a:t>２５０ｋｍ圏外における危険性</a:t>
            </a:r>
            <a:r>
              <a:rPr kumimoji="1" lang="en-US" altLang="ja-JP" sz="5400" dirty="0"/>
              <a:t/>
            </a:r>
            <a:br>
              <a:rPr kumimoji="1" lang="en-US" altLang="ja-JP" sz="5400" dirty="0"/>
            </a:br>
            <a:r>
              <a:rPr lang="ja-JP" altLang="en-US" sz="3600" dirty="0"/>
              <a:t>（控訴審第３０</a:t>
            </a:r>
            <a:r>
              <a:rPr kumimoji="1" lang="ja-JP" altLang="en-US" sz="3600" dirty="0"/>
              <a:t>準備書面）</a:t>
            </a:r>
          </a:p>
        </p:txBody>
      </p:sp>
      <p:sp>
        <p:nvSpPr>
          <p:cNvPr id="3" name="サブタイトル 2"/>
          <p:cNvSpPr>
            <a:spLocks noGrp="1"/>
          </p:cNvSpPr>
          <p:nvPr>
            <p:ph type="subTitle" idx="1"/>
          </p:nvPr>
        </p:nvSpPr>
        <p:spPr>
          <a:xfrm>
            <a:off x="658242" y="4195749"/>
            <a:ext cx="8504808" cy="1619124"/>
          </a:xfrm>
        </p:spPr>
        <p:txBody>
          <a:bodyPr>
            <a:normAutofit fontScale="92500" lnSpcReduction="10000"/>
          </a:bodyPr>
          <a:lstStyle/>
          <a:p>
            <a:pPr algn="l"/>
            <a:r>
              <a:rPr lang="ja-JP" altLang="en-US" dirty="0"/>
              <a:t>平成２６年（ネ）第１２６号</a:t>
            </a:r>
            <a:endParaRPr lang="en-US" altLang="ja-JP" dirty="0"/>
          </a:p>
          <a:p>
            <a:pPr algn="l"/>
            <a:r>
              <a:rPr lang="ja-JP" altLang="ja-JP" dirty="0"/>
              <a:t>大飯原発３，４号機運転差止請求控訴</a:t>
            </a:r>
            <a:r>
              <a:rPr lang="ja-JP" altLang="en-US" dirty="0"/>
              <a:t>事件　</a:t>
            </a:r>
            <a:endParaRPr lang="en-US" altLang="ja-JP" dirty="0"/>
          </a:p>
          <a:p>
            <a:pPr algn="l"/>
            <a:r>
              <a:rPr lang="ja-JP" altLang="en-US" dirty="0"/>
              <a:t>２０１７（平成２９）年１月３０日口頭弁論期日　名古屋高裁金沢支部</a:t>
            </a:r>
            <a:endParaRPr kumimoji="1" lang="en-US" altLang="ja-JP" dirty="0"/>
          </a:p>
          <a:p>
            <a:pPr algn="l"/>
            <a:r>
              <a:rPr kumimoji="1" lang="ja-JP" altLang="en-US" dirty="0"/>
              <a:t>一審原告ら訴訟代理人　大河陽子</a:t>
            </a:r>
            <a:endParaRPr kumimoji="1" lang="en-US" altLang="ja-JP" dirty="0"/>
          </a:p>
        </p:txBody>
      </p:sp>
      <p:sp>
        <p:nvSpPr>
          <p:cNvPr id="4" name="スライド番号プレースホルダー 3"/>
          <p:cNvSpPr>
            <a:spLocks noGrp="1"/>
          </p:cNvSpPr>
          <p:nvPr>
            <p:ph type="sldNum" sz="quarter" idx="12"/>
          </p:nvPr>
        </p:nvSpPr>
        <p:spPr/>
        <p:txBody>
          <a:bodyPr/>
          <a:lstStyle/>
          <a:p>
            <a:fld id="{EB709E0C-2291-4165-8AF7-6079FF97A5E6}" type="slidenum">
              <a:rPr lang="ja-JP" altLang="en-US" sz="2800"/>
              <a:t>1</a:t>
            </a:fld>
            <a:endParaRPr lang="ja-JP" altLang="en-US" sz="2800" dirty="0"/>
          </a:p>
        </p:txBody>
      </p:sp>
    </p:spTree>
    <p:extLst>
      <p:ext uri="{BB962C8B-B14F-4D97-AF65-F5344CB8AC3E}">
        <p14:creationId xmlns:p14="http://schemas.microsoft.com/office/powerpoint/2010/main" val="333278151"/>
      </p:ext>
    </p:extLst>
  </p:cSld>
  <p:clrMapOvr>
    <a:masterClrMapping/>
  </p:clrMapOvr>
  <mc:AlternateContent xmlns:mc="http://schemas.openxmlformats.org/markup-compatibility/2006" xmlns:p14="http://schemas.microsoft.com/office/powerpoint/2010/main">
    <mc:Choice Requires="p14">
      <p:transition spd="slow" p14:dur="2000" advTm="3998"/>
    </mc:Choice>
    <mc:Fallback xmlns="">
      <p:transition spd="slow" advTm="39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10</a:t>
            </a:fld>
            <a:endParaRPr kumimoji="1" lang="ja-JP" altLang="en-US" sz="2800" dirty="0"/>
          </a:p>
        </p:txBody>
      </p:sp>
      <p:sp>
        <p:nvSpPr>
          <p:cNvPr id="7" name="正方形/長方形 6"/>
          <p:cNvSpPr/>
          <p:nvPr/>
        </p:nvSpPr>
        <p:spPr>
          <a:xfrm>
            <a:off x="75715" y="6420407"/>
            <a:ext cx="3846158" cy="369332"/>
          </a:xfrm>
          <a:prstGeom prst="rect">
            <a:avLst/>
          </a:prstGeom>
        </p:spPr>
        <p:txBody>
          <a:bodyPr wrap="square">
            <a:spAutoFit/>
          </a:bodyPr>
          <a:lstStyle/>
          <a:p>
            <a:r>
              <a:rPr lang="ja-JP" altLang="en-US" dirty="0"/>
              <a:t>３　低線量被曝による健康被害リスク</a:t>
            </a:r>
            <a:endParaRPr lang="en-US" altLang="ja-JP" dirty="0"/>
          </a:p>
        </p:txBody>
      </p:sp>
      <p:pic>
        <p:nvPicPr>
          <p:cNvPr id="5" name="図 4"/>
          <p:cNvPicPr>
            <a:picLocks noChangeAspect="1"/>
          </p:cNvPicPr>
          <p:nvPr/>
        </p:nvPicPr>
        <p:blipFill>
          <a:blip r:embed="rId2"/>
          <a:stretch>
            <a:fillRect/>
          </a:stretch>
        </p:blipFill>
        <p:spPr>
          <a:xfrm>
            <a:off x="580836" y="798085"/>
            <a:ext cx="6538421" cy="3994436"/>
          </a:xfrm>
          <a:prstGeom prst="rect">
            <a:avLst/>
          </a:prstGeom>
        </p:spPr>
      </p:pic>
      <p:sp>
        <p:nvSpPr>
          <p:cNvPr id="6" name="テキスト ボックス 5"/>
          <p:cNvSpPr txBox="1"/>
          <p:nvPr/>
        </p:nvSpPr>
        <p:spPr>
          <a:xfrm>
            <a:off x="2883159" y="1595021"/>
            <a:ext cx="6242180"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a:t>２０１５年６月２２日　</a:t>
            </a:r>
            <a:endParaRPr kumimoji="1" lang="en-US" altLang="ja-JP" sz="2400" dirty="0"/>
          </a:p>
          <a:p>
            <a:r>
              <a:rPr lang="ja-JP" altLang="en-US" sz="2400" dirty="0"/>
              <a:t>　</a:t>
            </a:r>
            <a:r>
              <a:rPr lang="ja-JP" altLang="en-US" sz="2400" dirty="0">
                <a:solidFill>
                  <a:schemeClr val="accent6"/>
                </a:solidFill>
              </a:rPr>
              <a:t>ＩＡＲＣ（ＷＨＯの</a:t>
            </a:r>
            <a:r>
              <a:rPr lang="ja-JP" altLang="ja-JP" sz="2400" dirty="0">
                <a:solidFill>
                  <a:schemeClr val="accent6"/>
                </a:solidFill>
              </a:rPr>
              <a:t>がん専門機関である国際がん研究機関</a:t>
            </a:r>
            <a:r>
              <a:rPr lang="ja-JP" altLang="en-US" sz="2400" dirty="0">
                <a:solidFill>
                  <a:schemeClr val="accent6"/>
                </a:solidFill>
              </a:rPr>
              <a:t>）</a:t>
            </a:r>
            <a:r>
              <a:rPr lang="ja-JP" altLang="en-US" sz="2400" dirty="0">
                <a:solidFill>
                  <a:schemeClr val="tx1"/>
                </a:solidFill>
              </a:rPr>
              <a:t>が</a:t>
            </a:r>
            <a:r>
              <a:rPr lang="ja-JP" altLang="en-US" sz="2400" dirty="0"/>
              <a:t>先述の研究（甲４１５）について，</a:t>
            </a:r>
            <a:endParaRPr lang="en-US" altLang="ja-JP" sz="2400" dirty="0"/>
          </a:p>
          <a:p>
            <a:r>
              <a:rPr lang="ja-JP" altLang="en-US" sz="2400" dirty="0"/>
              <a:t>「</a:t>
            </a:r>
            <a:r>
              <a:rPr lang="ja-JP" altLang="en-US" sz="2400" dirty="0">
                <a:solidFill>
                  <a:srgbClr val="FF0000"/>
                </a:solidFill>
              </a:rPr>
              <a:t>長期的低線量電離放射線被曝が白血病の原因となりうる</a:t>
            </a:r>
            <a:r>
              <a:rPr lang="ja-JP" altLang="en-US" sz="2400" dirty="0"/>
              <a:t>ことを示した。」</a:t>
            </a:r>
          </a:p>
          <a:p>
            <a:r>
              <a:rPr lang="ja-JP" altLang="en-US" sz="2400" dirty="0"/>
              <a:t>「</a:t>
            </a:r>
            <a:r>
              <a:rPr lang="ja-JP" altLang="en-US" sz="2400" dirty="0">
                <a:solidFill>
                  <a:srgbClr val="FF0000"/>
                </a:solidFill>
              </a:rPr>
              <a:t>現在入手可能な最強の証拠</a:t>
            </a:r>
            <a:r>
              <a:rPr lang="ja-JP" altLang="en-US" sz="2400" dirty="0"/>
              <a:t>に基づき，国際共同研究である国際核従事者研究（ＩＮＷＯＲＫＳ）は，仏・英・米の３０万人を超える従事者の１９４３年～２００５年の間の被曝を評価した。」</a:t>
            </a:r>
          </a:p>
          <a:p>
            <a:r>
              <a:rPr lang="ja-JP" altLang="en-US" sz="2400" dirty="0"/>
              <a:t>「</a:t>
            </a:r>
            <a:r>
              <a:rPr lang="ja-JP" altLang="en-US" sz="2400" dirty="0">
                <a:solidFill>
                  <a:srgbClr val="FF0000"/>
                </a:solidFill>
              </a:rPr>
              <a:t>本研究の結果は，白血病による死亡と電離放射線被曝との正の関連性を裏付ける強力な証拠を浮かび上がらせ，被曝によって白血病のリスクは直線的に増加することを示した</a:t>
            </a:r>
            <a:r>
              <a:rPr lang="ja-JP" altLang="en-US" sz="2400" dirty="0"/>
              <a:t>。」と発表。</a:t>
            </a:r>
          </a:p>
        </p:txBody>
      </p:sp>
      <p:sp>
        <p:nvSpPr>
          <p:cNvPr id="8" name="テキスト ボックス 7"/>
          <p:cNvSpPr txBox="1"/>
          <p:nvPr/>
        </p:nvSpPr>
        <p:spPr>
          <a:xfrm>
            <a:off x="951723" y="4935893"/>
            <a:ext cx="1576874" cy="369332"/>
          </a:xfrm>
          <a:prstGeom prst="rect">
            <a:avLst/>
          </a:prstGeom>
          <a:noFill/>
        </p:spPr>
        <p:txBody>
          <a:bodyPr wrap="square" rtlCol="0">
            <a:spAutoFit/>
          </a:bodyPr>
          <a:lstStyle/>
          <a:p>
            <a:r>
              <a:rPr kumimoji="1" lang="ja-JP" altLang="en-US" dirty="0"/>
              <a:t>（甲４１６の１）</a:t>
            </a:r>
          </a:p>
        </p:txBody>
      </p:sp>
      <p:sp>
        <p:nvSpPr>
          <p:cNvPr id="9" name="テキスト ボックス 8"/>
          <p:cNvSpPr txBox="1"/>
          <p:nvPr/>
        </p:nvSpPr>
        <p:spPr>
          <a:xfrm>
            <a:off x="231320" y="141624"/>
            <a:ext cx="9489233" cy="584775"/>
          </a:xfrm>
          <a:prstGeom prst="rect">
            <a:avLst/>
          </a:prstGeom>
          <a:noFill/>
        </p:spPr>
        <p:txBody>
          <a:bodyPr wrap="square" rtlCol="0">
            <a:spAutoFit/>
          </a:bodyPr>
          <a:lstStyle/>
          <a:p>
            <a:pPr algn="ctr"/>
            <a:r>
              <a:rPr kumimoji="1" lang="ja-JP" altLang="en-US" sz="3200" dirty="0"/>
              <a:t>白血病による死亡リスクが増加（成人）</a:t>
            </a:r>
          </a:p>
        </p:txBody>
      </p:sp>
    </p:spTree>
    <p:extLst>
      <p:ext uri="{BB962C8B-B14F-4D97-AF65-F5344CB8AC3E}">
        <p14:creationId xmlns:p14="http://schemas.microsoft.com/office/powerpoint/2010/main" val="231068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20218" y="893421"/>
            <a:ext cx="8833113" cy="4578767"/>
          </a:xfrm>
          <a:prstGeom prst="rect">
            <a:avLst/>
          </a:prstGeom>
        </p:spPr>
      </p:pic>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11</a:t>
            </a:fld>
            <a:endParaRPr kumimoji="1" lang="ja-JP" altLang="en-US" sz="2800" dirty="0"/>
          </a:p>
        </p:txBody>
      </p:sp>
      <p:sp>
        <p:nvSpPr>
          <p:cNvPr id="7" name="正方形/長方形 6"/>
          <p:cNvSpPr/>
          <p:nvPr/>
        </p:nvSpPr>
        <p:spPr>
          <a:xfrm>
            <a:off x="320218" y="6356352"/>
            <a:ext cx="3771513" cy="369332"/>
          </a:xfrm>
          <a:prstGeom prst="rect">
            <a:avLst/>
          </a:prstGeom>
        </p:spPr>
        <p:txBody>
          <a:bodyPr wrap="square">
            <a:spAutoFit/>
          </a:bodyPr>
          <a:lstStyle/>
          <a:p>
            <a:r>
              <a:rPr lang="ja-JP" altLang="en-US" dirty="0"/>
              <a:t>３　低線量被曝による健康被害リスク</a:t>
            </a:r>
            <a:endParaRPr lang="en-US" altLang="ja-JP" dirty="0"/>
          </a:p>
        </p:txBody>
      </p:sp>
      <p:sp>
        <p:nvSpPr>
          <p:cNvPr id="6" name="テキスト ボックス 5"/>
          <p:cNvSpPr txBox="1"/>
          <p:nvPr/>
        </p:nvSpPr>
        <p:spPr>
          <a:xfrm>
            <a:off x="2961300" y="2360645"/>
            <a:ext cx="654076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「職業上の電離放射線被曝によるがんリスク：仏英米従事者の後ろ向きコホート研究（ＩＮＷＯＲＫＳ）」</a:t>
            </a:r>
            <a:endParaRPr lang="en-US" altLang="ja-JP" sz="2400" dirty="0"/>
          </a:p>
          <a:p>
            <a:endParaRPr lang="en-US" altLang="ja-JP" sz="1200" dirty="0"/>
          </a:p>
          <a:p>
            <a:r>
              <a:rPr lang="ja-JP" altLang="en-US" sz="2400" dirty="0"/>
              <a:t>対象：英米仏３国の核関連施設従事者合計３０万８２９７名</a:t>
            </a:r>
            <a:endParaRPr lang="en-US" altLang="ja-JP" sz="2400" dirty="0"/>
          </a:p>
          <a:p>
            <a:endParaRPr lang="en-US" altLang="ja-JP" sz="1200" dirty="0"/>
          </a:p>
          <a:p>
            <a:r>
              <a:rPr lang="ja-JP" altLang="en-US" sz="2400" dirty="0"/>
              <a:t>結果：</a:t>
            </a:r>
            <a:r>
              <a:rPr lang="ja-JP" altLang="en-US" sz="2400" dirty="0">
                <a:solidFill>
                  <a:srgbClr val="FF0000"/>
                </a:solidFill>
              </a:rPr>
              <a:t>平均累積結腸被曝量２０．９ｍＧｙ</a:t>
            </a:r>
            <a:r>
              <a:rPr lang="ja-JP" altLang="en-US" sz="2400" dirty="0"/>
              <a:t>という低線量においても，白血病を除く</a:t>
            </a:r>
            <a:r>
              <a:rPr lang="ja-JP" altLang="en-US" sz="2400" dirty="0">
                <a:solidFill>
                  <a:srgbClr val="FF0000"/>
                </a:solidFill>
              </a:rPr>
              <a:t>全がんの死亡率は１Ｇｙ当たり４８％，全固形がんによる死亡率は４７％増加</a:t>
            </a:r>
            <a:r>
              <a:rPr lang="ja-JP" altLang="en-US" sz="2400" dirty="0"/>
              <a:t>。</a:t>
            </a:r>
            <a:endParaRPr kumimoji="1" lang="ja-JP" altLang="en-US" sz="2400" dirty="0"/>
          </a:p>
        </p:txBody>
      </p:sp>
      <p:sp>
        <p:nvSpPr>
          <p:cNvPr id="10" name="テキスト ボックス 9"/>
          <p:cNvSpPr txBox="1"/>
          <p:nvPr/>
        </p:nvSpPr>
        <p:spPr>
          <a:xfrm>
            <a:off x="688520" y="5607598"/>
            <a:ext cx="1744824" cy="369332"/>
          </a:xfrm>
          <a:prstGeom prst="rect">
            <a:avLst/>
          </a:prstGeom>
          <a:noFill/>
        </p:spPr>
        <p:txBody>
          <a:bodyPr wrap="square" rtlCol="0">
            <a:spAutoFit/>
          </a:bodyPr>
          <a:lstStyle/>
          <a:p>
            <a:r>
              <a:rPr kumimoji="1" lang="ja-JP" altLang="en-US" dirty="0"/>
              <a:t>（甲４１７の１）</a:t>
            </a:r>
          </a:p>
        </p:txBody>
      </p:sp>
      <p:sp>
        <p:nvSpPr>
          <p:cNvPr id="12" name="テキスト ボックス 11"/>
          <p:cNvSpPr txBox="1"/>
          <p:nvPr/>
        </p:nvSpPr>
        <p:spPr>
          <a:xfrm>
            <a:off x="231320" y="141624"/>
            <a:ext cx="9489233" cy="584775"/>
          </a:xfrm>
          <a:prstGeom prst="rect">
            <a:avLst/>
          </a:prstGeom>
          <a:noFill/>
        </p:spPr>
        <p:txBody>
          <a:bodyPr wrap="square" rtlCol="0">
            <a:spAutoFit/>
          </a:bodyPr>
          <a:lstStyle/>
          <a:p>
            <a:pPr algn="ctr"/>
            <a:r>
              <a:rPr kumimoji="1" lang="ja-JP" altLang="en-US" sz="3200" dirty="0"/>
              <a:t>固形がんによる死亡リスクが増加（成人）</a:t>
            </a:r>
          </a:p>
        </p:txBody>
      </p:sp>
    </p:spTree>
    <p:extLst>
      <p:ext uri="{BB962C8B-B14F-4D97-AF65-F5344CB8AC3E}">
        <p14:creationId xmlns:p14="http://schemas.microsoft.com/office/powerpoint/2010/main" val="73040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65300" y="659113"/>
            <a:ext cx="7146601" cy="4908201"/>
          </a:xfrm>
          <a:prstGeom prst="rect">
            <a:avLst/>
          </a:prstGeom>
        </p:spPr>
      </p:pic>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12</a:t>
            </a:fld>
            <a:endParaRPr kumimoji="1" lang="ja-JP" altLang="en-US" sz="2800" dirty="0"/>
          </a:p>
        </p:txBody>
      </p:sp>
      <p:sp>
        <p:nvSpPr>
          <p:cNvPr id="7" name="正方形/長方形 6"/>
          <p:cNvSpPr/>
          <p:nvPr/>
        </p:nvSpPr>
        <p:spPr>
          <a:xfrm>
            <a:off x="89806" y="6395897"/>
            <a:ext cx="3827496" cy="369332"/>
          </a:xfrm>
          <a:prstGeom prst="rect">
            <a:avLst/>
          </a:prstGeom>
        </p:spPr>
        <p:txBody>
          <a:bodyPr wrap="square">
            <a:spAutoFit/>
          </a:bodyPr>
          <a:lstStyle/>
          <a:p>
            <a:r>
              <a:rPr lang="ja-JP" altLang="en-US" dirty="0"/>
              <a:t>３　低線量被曝による健康被害リスク</a:t>
            </a:r>
            <a:endParaRPr lang="en-US" altLang="ja-JP" dirty="0"/>
          </a:p>
        </p:txBody>
      </p:sp>
      <p:sp>
        <p:nvSpPr>
          <p:cNvPr id="6" name="テキスト ボックス 5"/>
          <p:cNvSpPr txBox="1"/>
          <p:nvPr/>
        </p:nvSpPr>
        <p:spPr>
          <a:xfrm>
            <a:off x="3197289" y="1132918"/>
            <a:ext cx="6540760"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２０１６年１０月２１日</a:t>
            </a:r>
            <a:endParaRPr lang="en-US" altLang="ja-JP" sz="2400" dirty="0"/>
          </a:p>
          <a:p>
            <a:r>
              <a:rPr lang="ja-JP" altLang="en-US" sz="2400" dirty="0">
                <a:solidFill>
                  <a:schemeClr val="accent6"/>
                </a:solidFill>
              </a:rPr>
              <a:t>ＩＡＲＣは</a:t>
            </a:r>
            <a:r>
              <a:rPr lang="ja-JP" altLang="en-US" sz="2400" dirty="0"/>
              <a:t>，</a:t>
            </a:r>
            <a:endParaRPr lang="en-US" altLang="ja-JP" sz="2400" dirty="0"/>
          </a:p>
          <a:p>
            <a:r>
              <a:rPr lang="ja-JP" altLang="en-US" sz="2400" dirty="0"/>
              <a:t>　「ＷＨＯのがん専門機関である国際がん研究機関（ＩＡＲＣ）がコーディネートした研究による新たな結果は，</a:t>
            </a:r>
            <a:r>
              <a:rPr lang="ja-JP" altLang="en-US" sz="2400" dirty="0">
                <a:solidFill>
                  <a:srgbClr val="FF0000"/>
                </a:solidFill>
              </a:rPr>
              <a:t>低線量電離放射線の長期的被曝が固形がんによる死亡を増加させる</a:t>
            </a:r>
            <a:r>
              <a:rPr lang="ja-JP" altLang="en-US" sz="2400" dirty="0"/>
              <a:t>ことを示した。本日発行されたブリティッシュメディカルジャーナル誌に掲載されたこの結果は，現在までの最も強力な研究に基づく</a:t>
            </a:r>
            <a:r>
              <a:rPr lang="ja-JP" altLang="en-US" sz="2400" dirty="0">
                <a:solidFill>
                  <a:srgbClr val="FF0000"/>
                </a:solidFill>
              </a:rPr>
              <a:t>長期的な低線量電離放射線被曝後のがんリスクに関する直接的な証拠</a:t>
            </a:r>
            <a:r>
              <a:rPr lang="ja-JP" altLang="en-US" sz="2400" dirty="0"/>
              <a:t>を提供している。」</a:t>
            </a:r>
          </a:p>
          <a:p>
            <a:r>
              <a:rPr lang="ja-JP" altLang="en-US" sz="2400" dirty="0"/>
              <a:t>　「本研究は，</a:t>
            </a:r>
            <a:r>
              <a:rPr lang="ja-JP" altLang="en-US" sz="2400" dirty="0">
                <a:solidFill>
                  <a:srgbClr val="FF0000"/>
                </a:solidFill>
              </a:rPr>
              <a:t>固形がんと低線量電離放射線被曝との間の因果関係に関する証拠</a:t>
            </a:r>
            <a:r>
              <a:rPr lang="ja-JP" altLang="en-US" sz="2400" dirty="0"/>
              <a:t>を強化する。」と発表。</a:t>
            </a:r>
          </a:p>
        </p:txBody>
      </p:sp>
      <p:sp>
        <p:nvSpPr>
          <p:cNvPr id="10" name="テキスト ボックス 9"/>
          <p:cNvSpPr txBox="1"/>
          <p:nvPr/>
        </p:nvSpPr>
        <p:spPr>
          <a:xfrm>
            <a:off x="688520" y="5607598"/>
            <a:ext cx="1744824" cy="369332"/>
          </a:xfrm>
          <a:prstGeom prst="rect">
            <a:avLst/>
          </a:prstGeom>
          <a:noFill/>
        </p:spPr>
        <p:txBody>
          <a:bodyPr wrap="square" rtlCol="0">
            <a:spAutoFit/>
          </a:bodyPr>
          <a:lstStyle/>
          <a:p>
            <a:r>
              <a:rPr kumimoji="1" lang="ja-JP" altLang="en-US" dirty="0"/>
              <a:t>（甲４１８の１）</a:t>
            </a:r>
          </a:p>
        </p:txBody>
      </p:sp>
      <p:sp>
        <p:nvSpPr>
          <p:cNvPr id="11" name="テキスト ボックス 10"/>
          <p:cNvSpPr txBox="1"/>
          <p:nvPr/>
        </p:nvSpPr>
        <p:spPr>
          <a:xfrm>
            <a:off x="231320" y="141624"/>
            <a:ext cx="9489233" cy="584775"/>
          </a:xfrm>
          <a:prstGeom prst="rect">
            <a:avLst/>
          </a:prstGeom>
          <a:noFill/>
        </p:spPr>
        <p:txBody>
          <a:bodyPr wrap="square" rtlCol="0">
            <a:spAutoFit/>
          </a:bodyPr>
          <a:lstStyle/>
          <a:p>
            <a:pPr algn="ctr"/>
            <a:r>
              <a:rPr kumimoji="1" lang="ja-JP" altLang="en-US" sz="3200" dirty="0"/>
              <a:t>固形がんによる死亡リスクが増加（成人）</a:t>
            </a:r>
          </a:p>
        </p:txBody>
      </p:sp>
    </p:spTree>
    <p:extLst>
      <p:ext uri="{BB962C8B-B14F-4D97-AF65-F5344CB8AC3E}">
        <p14:creationId xmlns:p14="http://schemas.microsoft.com/office/powerpoint/2010/main" val="49009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03452" y="717139"/>
            <a:ext cx="7707086" cy="4040155"/>
          </a:xfrm>
          <a:prstGeom prst="rect">
            <a:avLst/>
          </a:prstGeom>
        </p:spPr>
      </p:pic>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13</a:t>
            </a:fld>
            <a:endParaRPr kumimoji="1" lang="ja-JP" altLang="en-US" sz="2800" dirty="0"/>
          </a:p>
        </p:txBody>
      </p:sp>
      <p:sp>
        <p:nvSpPr>
          <p:cNvPr id="7" name="正方形/長方形 6"/>
          <p:cNvSpPr/>
          <p:nvPr/>
        </p:nvSpPr>
        <p:spPr>
          <a:xfrm>
            <a:off x="203329" y="6352145"/>
            <a:ext cx="3976786" cy="369332"/>
          </a:xfrm>
          <a:prstGeom prst="rect">
            <a:avLst/>
          </a:prstGeom>
        </p:spPr>
        <p:txBody>
          <a:bodyPr wrap="square">
            <a:spAutoFit/>
          </a:bodyPr>
          <a:lstStyle/>
          <a:p>
            <a:r>
              <a:rPr lang="ja-JP" altLang="en-US" dirty="0"/>
              <a:t>３　低線量被曝による健康被害リスク</a:t>
            </a:r>
            <a:endParaRPr lang="en-US" altLang="ja-JP" dirty="0"/>
          </a:p>
        </p:txBody>
      </p:sp>
      <p:sp>
        <p:nvSpPr>
          <p:cNvPr id="5" name="テキスト ボックス 4"/>
          <p:cNvSpPr txBox="1"/>
          <p:nvPr/>
        </p:nvSpPr>
        <p:spPr>
          <a:xfrm>
            <a:off x="2780523" y="1716832"/>
            <a:ext cx="6721537"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「自然放射線と小児がんのリスク：センサスに基づく全国的コホート研究」</a:t>
            </a:r>
            <a:endParaRPr lang="en-US" altLang="ja-JP" sz="2400" dirty="0"/>
          </a:p>
          <a:p>
            <a:endParaRPr lang="en-US" altLang="ja-JP" sz="1200" dirty="0"/>
          </a:p>
          <a:p>
            <a:r>
              <a:rPr lang="ja-JP" altLang="en-US" sz="2400" dirty="0"/>
              <a:t>対象：１９９０年～２０００年の間のスイス国勢調査における</a:t>
            </a:r>
            <a:r>
              <a:rPr lang="ja-JP" altLang="en-US" sz="2400" dirty="0">
                <a:solidFill>
                  <a:srgbClr val="FF0000"/>
                </a:solidFill>
              </a:rPr>
              <a:t>１６歳未満の小児約２１０万人</a:t>
            </a:r>
            <a:endParaRPr lang="en-US" altLang="ja-JP" sz="2400" dirty="0">
              <a:solidFill>
                <a:srgbClr val="FF0000"/>
              </a:solidFill>
            </a:endParaRPr>
          </a:p>
          <a:p>
            <a:endParaRPr lang="en-US" altLang="ja-JP" sz="1200" dirty="0"/>
          </a:p>
          <a:p>
            <a:r>
              <a:rPr lang="ja-JP" altLang="en-US" sz="2400" dirty="0"/>
              <a:t>結果：小児という放射線感受性の強い年齢層では，</a:t>
            </a:r>
            <a:r>
              <a:rPr lang="ja-JP" altLang="en-US" sz="2400" dirty="0">
                <a:solidFill>
                  <a:srgbClr val="FF0000"/>
                </a:solidFill>
              </a:rPr>
              <a:t>わずか毎時０．２マイクロＳｖ以上の線量（この程度の線量は，平成２８年３月時点でも福島県内に多数存在する。）</a:t>
            </a:r>
            <a:r>
              <a:rPr lang="ja-JP" altLang="en-US" sz="2400" dirty="0"/>
              <a:t>であっても，毎時０．１マイクロＳｖ未満の線量の場合に比して，</a:t>
            </a:r>
            <a:r>
              <a:rPr lang="ja-JP" altLang="en-US" sz="2400" dirty="0">
                <a:solidFill>
                  <a:srgbClr val="FF0000"/>
                </a:solidFill>
              </a:rPr>
              <a:t>全がんおよび白血病・急性リンパ性白血病・中枢神経系腫瘍が明らかに増加</a:t>
            </a:r>
            <a:r>
              <a:rPr lang="ja-JP" altLang="en-US" sz="2400" dirty="0"/>
              <a:t>。</a:t>
            </a:r>
            <a:endParaRPr lang="en-US" altLang="ja-JP" sz="2400" dirty="0"/>
          </a:p>
        </p:txBody>
      </p:sp>
      <p:sp>
        <p:nvSpPr>
          <p:cNvPr id="8" name="テキスト ボックス 7"/>
          <p:cNvSpPr txBox="1"/>
          <p:nvPr/>
        </p:nvSpPr>
        <p:spPr>
          <a:xfrm>
            <a:off x="688520" y="5271796"/>
            <a:ext cx="1604865" cy="369332"/>
          </a:xfrm>
          <a:prstGeom prst="rect">
            <a:avLst/>
          </a:prstGeom>
          <a:noFill/>
        </p:spPr>
        <p:txBody>
          <a:bodyPr wrap="square" rtlCol="0">
            <a:spAutoFit/>
          </a:bodyPr>
          <a:lstStyle/>
          <a:p>
            <a:r>
              <a:rPr kumimoji="1" lang="ja-JP" altLang="en-US" dirty="0"/>
              <a:t>（甲４１９の１）</a:t>
            </a:r>
          </a:p>
        </p:txBody>
      </p:sp>
      <p:sp>
        <p:nvSpPr>
          <p:cNvPr id="9" name="テキスト ボックス 8"/>
          <p:cNvSpPr txBox="1"/>
          <p:nvPr/>
        </p:nvSpPr>
        <p:spPr>
          <a:xfrm>
            <a:off x="326571" y="166060"/>
            <a:ext cx="8898392" cy="584775"/>
          </a:xfrm>
          <a:prstGeom prst="rect">
            <a:avLst/>
          </a:prstGeom>
          <a:noFill/>
        </p:spPr>
        <p:txBody>
          <a:bodyPr wrap="square" rtlCol="0">
            <a:spAutoFit/>
          </a:bodyPr>
          <a:lstStyle/>
          <a:p>
            <a:pPr algn="ctr"/>
            <a:r>
              <a:rPr kumimoji="1" lang="ja-JP" altLang="en-US" sz="3200" dirty="0"/>
              <a:t>小児では極低線量でもがん・白血病等が増加</a:t>
            </a:r>
          </a:p>
        </p:txBody>
      </p:sp>
    </p:spTree>
    <p:extLst>
      <p:ext uri="{BB962C8B-B14F-4D97-AF65-F5344CB8AC3E}">
        <p14:creationId xmlns:p14="http://schemas.microsoft.com/office/powerpoint/2010/main" val="300903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73737" y="839827"/>
            <a:ext cx="7636801" cy="4637241"/>
          </a:xfrm>
          <a:prstGeom prst="rect">
            <a:avLst/>
          </a:prstGeom>
        </p:spPr>
      </p:pic>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14</a:t>
            </a:fld>
            <a:endParaRPr kumimoji="1" lang="ja-JP" altLang="en-US" sz="2800" dirty="0"/>
          </a:p>
        </p:txBody>
      </p:sp>
      <p:sp>
        <p:nvSpPr>
          <p:cNvPr id="7" name="正方形/長方形 6"/>
          <p:cNvSpPr/>
          <p:nvPr/>
        </p:nvSpPr>
        <p:spPr>
          <a:xfrm>
            <a:off x="203329" y="6352145"/>
            <a:ext cx="3976786" cy="369332"/>
          </a:xfrm>
          <a:prstGeom prst="rect">
            <a:avLst/>
          </a:prstGeom>
        </p:spPr>
        <p:txBody>
          <a:bodyPr wrap="square">
            <a:spAutoFit/>
          </a:bodyPr>
          <a:lstStyle/>
          <a:p>
            <a:r>
              <a:rPr lang="ja-JP" altLang="en-US" dirty="0"/>
              <a:t>３　低線量被曝による健康被害リスク</a:t>
            </a:r>
            <a:endParaRPr lang="en-US" altLang="ja-JP" dirty="0"/>
          </a:p>
        </p:txBody>
      </p:sp>
      <p:sp>
        <p:nvSpPr>
          <p:cNvPr id="5" name="テキスト ボックス 4"/>
          <p:cNvSpPr txBox="1"/>
          <p:nvPr/>
        </p:nvSpPr>
        <p:spPr>
          <a:xfrm>
            <a:off x="2920482" y="2105159"/>
            <a:ext cx="6721537"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「１９８０～２００６年の間のイギリスにおける</a:t>
            </a:r>
            <a:r>
              <a:rPr lang="ja-JP" altLang="en-US" sz="2400" dirty="0">
                <a:solidFill>
                  <a:srgbClr val="FF0000"/>
                </a:solidFill>
              </a:rPr>
              <a:t>自然放射線</a:t>
            </a:r>
            <a:r>
              <a:rPr lang="ja-JP" altLang="en-US" sz="2400" dirty="0">
                <a:solidFill>
                  <a:schemeClr val="tx1"/>
                </a:solidFill>
              </a:rPr>
              <a:t>と小児白血病および小児がん発生率</a:t>
            </a:r>
            <a:r>
              <a:rPr lang="ja-JP" altLang="en-US" sz="2400" dirty="0"/>
              <a:t>に関する記録に基づく症例管理研究」</a:t>
            </a:r>
            <a:endParaRPr lang="en-US" altLang="ja-JP" sz="2400" dirty="0"/>
          </a:p>
          <a:p>
            <a:endParaRPr lang="en-US" altLang="ja-JP" sz="1200" dirty="0"/>
          </a:p>
          <a:p>
            <a:r>
              <a:rPr lang="ja-JP" altLang="en-US" sz="2400" dirty="0"/>
              <a:t>方法：小児腫瘍の国家登録に基づき１９８０年～２００６年の間にイギリスで出生し診断された症例（２万７４４７例）と癌のない対照（３万６７９３例）による。</a:t>
            </a:r>
            <a:endParaRPr lang="en-US" altLang="ja-JP" sz="2400" dirty="0">
              <a:solidFill>
                <a:srgbClr val="FF0000"/>
              </a:solidFill>
            </a:endParaRPr>
          </a:p>
          <a:p>
            <a:endParaRPr lang="en-US" altLang="ja-JP" sz="1200" dirty="0"/>
          </a:p>
          <a:p>
            <a:r>
              <a:rPr lang="ja-JP" altLang="en-US" sz="2400" dirty="0"/>
              <a:t>結果：イギリスにおいても，</a:t>
            </a:r>
            <a:r>
              <a:rPr lang="ja-JP" altLang="en-US" sz="2400" dirty="0">
                <a:solidFill>
                  <a:srgbClr val="FF0000"/>
                </a:solidFill>
              </a:rPr>
              <a:t>自然放射線レベルの被曝ですら小児（１５歳未満）白血病は増加</a:t>
            </a:r>
            <a:r>
              <a:rPr lang="ja-JP" altLang="en-US" sz="2400" dirty="0"/>
              <a:t>し，</a:t>
            </a:r>
            <a:r>
              <a:rPr lang="ja-JP" altLang="en-US" sz="2400" dirty="0">
                <a:solidFill>
                  <a:srgbClr val="FF0000"/>
                </a:solidFill>
              </a:rPr>
              <a:t>累積被曝量４．１ｍＧｙ超では統計的に有意</a:t>
            </a:r>
            <a:r>
              <a:rPr lang="ja-JP" altLang="en-US" sz="2400" dirty="0"/>
              <a:t>であることが明らかにされた。</a:t>
            </a:r>
            <a:endParaRPr lang="en-US" altLang="ja-JP" sz="2400" dirty="0"/>
          </a:p>
        </p:txBody>
      </p:sp>
      <p:sp>
        <p:nvSpPr>
          <p:cNvPr id="8" name="テキスト ボックス 7"/>
          <p:cNvSpPr txBox="1"/>
          <p:nvPr/>
        </p:nvSpPr>
        <p:spPr>
          <a:xfrm>
            <a:off x="824698" y="5798808"/>
            <a:ext cx="1604865" cy="369332"/>
          </a:xfrm>
          <a:prstGeom prst="rect">
            <a:avLst/>
          </a:prstGeom>
          <a:noFill/>
        </p:spPr>
        <p:txBody>
          <a:bodyPr wrap="square" rtlCol="0">
            <a:spAutoFit/>
          </a:bodyPr>
          <a:lstStyle/>
          <a:p>
            <a:r>
              <a:rPr kumimoji="1" lang="ja-JP" altLang="en-US" dirty="0"/>
              <a:t>（甲４２０の１）</a:t>
            </a:r>
          </a:p>
        </p:txBody>
      </p:sp>
      <p:sp>
        <p:nvSpPr>
          <p:cNvPr id="9" name="テキスト ボックス 8"/>
          <p:cNvSpPr txBox="1"/>
          <p:nvPr/>
        </p:nvSpPr>
        <p:spPr>
          <a:xfrm>
            <a:off x="326571" y="166060"/>
            <a:ext cx="8898392" cy="584775"/>
          </a:xfrm>
          <a:prstGeom prst="rect">
            <a:avLst/>
          </a:prstGeom>
          <a:noFill/>
        </p:spPr>
        <p:txBody>
          <a:bodyPr wrap="square" rtlCol="0">
            <a:spAutoFit/>
          </a:bodyPr>
          <a:lstStyle/>
          <a:p>
            <a:pPr algn="ctr"/>
            <a:r>
              <a:rPr kumimoji="1" lang="ja-JP" altLang="en-US" sz="3200" dirty="0"/>
              <a:t>小児では極低線量で白血病が増加</a:t>
            </a:r>
          </a:p>
        </p:txBody>
      </p:sp>
    </p:spTree>
    <p:extLst>
      <p:ext uri="{BB962C8B-B14F-4D97-AF65-F5344CB8AC3E}">
        <p14:creationId xmlns:p14="http://schemas.microsoft.com/office/powerpoint/2010/main" val="46456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26571" y="750174"/>
            <a:ext cx="8819831" cy="4326322"/>
          </a:xfrm>
          <a:prstGeom prst="rect">
            <a:avLst/>
          </a:prstGeom>
        </p:spPr>
      </p:pic>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15</a:t>
            </a:fld>
            <a:endParaRPr kumimoji="1" lang="ja-JP" altLang="en-US" sz="2800" dirty="0"/>
          </a:p>
        </p:txBody>
      </p:sp>
      <p:sp>
        <p:nvSpPr>
          <p:cNvPr id="7" name="正方形/長方形 6"/>
          <p:cNvSpPr/>
          <p:nvPr/>
        </p:nvSpPr>
        <p:spPr>
          <a:xfrm>
            <a:off x="203329" y="6352145"/>
            <a:ext cx="3976786" cy="369332"/>
          </a:xfrm>
          <a:prstGeom prst="rect">
            <a:avLst/>
          </a:prstGeom>
        </p:spPr>
        <p:txBody>
          <a:bodyPr wrap="square">
            <a:spAutoFit/>
          </a:bodyPr>
          <a:lstStyle/>
          <a:p>
            <a:r>
              <a:rPr lang="ja-JP" altLang="en-US" dirty="0"/>
              <a:t>３　低線量被曝による健康被害リスク</a:t>
            </a:r>
            <a:endParaRPr lang="en-US" altLang="ja-JP" dirty="0"/>
          </a:p>
        </p:txBody>
      </p:sp>
      <p:sp>
        <p:nvSpPr>
          <p:cNvPr id="5" name="テキスト ボックス 4"/>
          <p:cNvSpPr txBox="1"/>
          <p:nvPr/>
        </p:nvSpPr>
        <p:spPr>
          <a:xfrm>
            <a:off x="2920482" y="2012496"/>
            <a:ext cx="6721537"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a:t>
            </a:r>
            <a:r>
              <a:rPr lang="ja-JP" altLang="en-US" sz="2400" dirty="0">
                <a:solidFill>
                  <a:srgbClr val="FF0000"/>
                </a:solidFill>
              </a:rPr>
              <a:t>小児期のＣＴスキャン</a:t>
            </a:r>
            <a:r>
              <a:rPr lang="ja-JP" altLang="en-US" sz="2400" dirty="0"/>
              <a:t>による放射線被曝とその後の白血病および脳腫瘍リスク：後ろ向きコホート研究」</a:t>
            </a:r>
            <a:endParaRPr lang="en-US" altLang="ja-JP" sz="2400" dirty="0"/>
          </a:p>
          <a:p>
            <a:r>
              <a:rPr lang="ja-JP" altLang="en-US" sz="2400" dirty="0"/>
              <a:t>対象：１９８５年～２００２年の間にイングランドまたはウェールズ，スコットランド（イギリス）の国民保健サービス（ＮＨＳ）センターにおいて初めてＣＴで検査された，当時２２歳未満であった患者のうち，以前にがんと診断されていない患者</a:t>
            </a:r>
            <a:endParaRPr lang="en-US" altLang="ja-JP" sz="1200" dirty="0"/>
          </a:p>
          <a:p>
            <a:r>
              <a:rPr lang="ja-JP" altLang="en-US" sz="2400" dirty="0"/>
              <a:t>結果：</a:t>
            </a:r>
            <a:r>
              <a:rPr lang="ja-JP" altLang="en-US" sz="2400" dirty="0">
                <a:solidFill>
                  <a:srgbClr val="FF0000"/>
                </a:solidFill>
              </a:rPr>
              <a:t>累積被曝約５０ｍＧｙという低線量のＣＴスキャン使用ですら白血病リスクは約３倍に，累積被曝約６０ｍＧｙいう低線量のＣＴスキャン使用ですら脳がんリスクを約３倍</a:t>
            </a:r>
            <a:r>
              <a:rPr lang="ja-JP" altLang="en-US" sz="2400" dirty="0"/>
              <a:t>に。</a:t>
            </a:r>
            <a:endParaRPr lang="en-US" altLang="ja-JP" sz="2400" dirty="0"/>
          </a:p>
        </p:txBody>
      </p:sp>
      <p:sp>
        <p:nvSpPr>
          <p:cNvPr id="8" name="テキスト ボックス 7"/>
          <p:cNvSpPr txBox="1"/>
          <p:nvPr/>
        </p:nvSpPr>
        <p:spPr>
          <a:xfrm>
            <a:off x="899343" y="5169159"/>
            <a:ext cx="1604865" cy="369332"/>
          </a:xfrm>
          <a:prstGeom prst="rect">
            <a:avLst/>
          </a:prstGeom>
          <a:noFill/>
        </p:spPr>
        <p:txBody>
          <a:bodyPr wrap="square" rtlCol="0">
            <a:spAutoFit/>
          </a:bodyPr>
          <a:lstStyle/>
          <a:p>
            <a:r>
              <a:rPr kumimoji="1" lang="ja-JP" altLang="en-US" dirty="0"/>
              <a:t>（甲４２１の１）</a:t>
            </a:r>
          </a:p>
        </p:txBody>
      </p:sp>
      <p:sp>
        <p:nvSpPr>
          <p:cNvPr id="9" name="テキスト ボックス 8"/>
          <p:cNvSpPr txBox="1"/>
          <p:nvPr/>
        </p:nvSpPr>
        <p:spPr>
          <a:xfrm>
            <a:off x="326571" y="166060"/>
            <a:ext cx="8898392" cy="584775"/>
          </a:xfrm>
          <a:prstGeom prst="rect">
            <a:avLst/>
          </a:prstGeom>
          <a:noFill/>
        </p:spPr>
        <p:txBody>
          <a:bodyPr wrap="square" rtlCol="0">
            <a:spAutoFit/>
          </a:bodyPr>
          <a:lstStyle/>
          <a:p>
            <a:pPr algn="ctr"/>
            <a:r>
              <a:rPr kumimoji="1" lang="ja-JP" altLang="en-US" sz="3200" dirty="0"/>
              <a:t>小児では極低線量でが</a:t>
            </a:r>
            <a:r>
              <a:rPr lang="ja-JP" altLang="en-US" sz="3200" dirty="0"/>
              <a:t>ん・</a:t>
            </a:r>
            <a:r>
              <a:rPr kumimoji="1" lang="ja-JP" altLang="en-US" sz="3200" dirty="0"/>
              <a:t>白血病が増加</a:t>
            </a:r>
          </a:p>
        </p:txBody>
      </p:sp>
    </p:spTree>
    <p:extLst>
      <p:ext uri="{BB962C8B-B14F-4D97-AF65-F5344CB8AC3E}">
        <p14:creationId xmlns:p14="http://schemas.microsoft.com/office/powerpoint/2010/main" val="13710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5007" y="270237"/>
            <a:ext cx="2907551" cy="641107"/>
          </a:xfrm>
        </p:spPr>
        <p:txBody>
          <a:bodyPr>
            <a:noAutofit/>
          </a:bodyPr>
          <a:lstStyle/>
          <a:p>
            <a:r>
              <a:rPr kumimoji="1" lang="ja-JP" altLang="en-US" dirty="0"/>
              <a:t>４　</a:t>
            </a:r>
            <a:r>
              <a:rPr lang="ja-JP" altLang="en-US" dirty="0"/>
              <a:t>結論</a:t>
            </a:r>
            <a:endParaRPr kumimoji="1" lang="ja-JP" altLang="en-US" dirty="0"/>
          </a:p>
        </p:txBody>
      </p:sp>
      <p:sp>
        <p:nvSpPr>
          <p:cNvPr id="4" name="スライド番号プレースホルダー 3"/>
          <p:cNvSpPr>
            <a:spLocks noGrp="1"/>
          </p:cNvSpPr>
          <p:nvPr>
            <p:ph type="sldNum" sz="quarter" idx="12"/>
          </p:nvPr>
        </p:nvSpPr>
        <p:spPr/>
        <p:txBody>
          <a:bodyPr/>
          <a:lstStyle/>
          <a:p>
            <a:fld id="{EB709E0C-2291-4165-8AF7-6079FF97A5E6}" type="slidenum">
              <a:rPr kumimoji="1" lang="ja-JP" altLang="en-US" sz="2800" smtClean="0"/>
              <a:t>16</a:t>
            </a:fld>
            <a:endParaRPr kumimoji="1" lang="ja-JP" altLang="en-US" sz="2800" dirty="0"/>
          </a:p>
        </p:txBody>
      </p:sp>
      <p:sp>
        <p:nvSpPr>
          <p:cNvPr id="3" name="テキスト ボックス 2"/>
          <p:cNvSpPr txBox="1"/>
          <p:nvPr/>
        </p:nvSpPr>
        <p:spPr>
          <a:xfrm>
            <a:off x="989045" y="1253649"/>
            <a:ext cx="8089641" cy="5078313"/>
          </a:xfrm>
          <a:prstGeom prst="rect">
            <a:avLst/>
          </a:prstGeom>
          <a:noFill/>
        </p:spPr>
        <p:txBody>
          <a:bodyPr wrap="square" rtlCol="0">
            <a:spAutoFit/>
          </a:bodyPr>
          <a:lstStyle/>
          <a:p>
            <a:r>
              <a:rPr lang="ja-JP" altLang="en-US" sz="3200" dirty="0"/>
              <a:t>　</a:t>
            </a:r>
            <a:r>
              <a:rPr lang="ja-JP" altLang="ja-JP" sz="3600" dirty="0"/>
              <a:t>本件原発で過酷事故が起きた場合，</a:t>
            </a:r>
            <a:r>
              <a:rPr lang="ja-JP" altLang="en-US" sz="3600" dirty="0"/>
              <a:t>原告らは，</a:t>
            </a:r>
            <a:endParaRPr lang="en-US" altLang="ja-JP" sz="3600" dirty="0"/>
          </a:p>
          <a:p>
            <a:r>
              <a:rPr lang="ja-JP" altLang="en-US" sz="3600" dirty="0"/>
              <a:t>　・少なくとも</a:t>
            </a:r>
            <a:r>
              <a:rPr lang="ja-JP" altLang="ja-JP" sz="3600" dirty="0">
                <a:solidFill>
                  <a:srgbClr val="FF0000"/>
                </a:solidFill>
              </a:rPr>
              <a:t>公衆被曝限度</a:t>
            </a:r>
            <a:r>
              <a:rPr lang="ja-JP" altLang="en-US" sz="3600" dirty="0">
                <a:solidFill>
                  <a:srgbClr val="FF0000"/>
                </a:solidFill>
              </a:rPr>
              <a:t>の</a:t>
            </a:r>
            <a:r>
              <a:rPr lang="ja-JP" altLang="ja-JP" sz="3600" dirty="0">
                <a:solidFill>
                  <a:srgbClr val="FF0000"/>
                </a:solidFill>
              </a:rPr>
              <a:t>５倍</a:t>
            </a:r>
            <a:r>
              <a:rPr lang="ja-JP" altLang="en-US" sz="3600" dirty="0"/>
              <a:t>の</a:t>
            </a:r>
            <a:r>
              <a:rPr lang="ja-JP" altLang="ja-JP" sz="3600" dirty="0"/>
              <a:t>被曝</a:t>
            </a:r>
            <a:endParaRPr lang="en-US" altLang="ja-JP" sz="3600" dirty="0"/>
          </a:p>
          <a:p>
            <a:r>
              <a:rPr lang="ja-JP" altLang="en-US" sz="3600" dirty="0"/>
              <a:t>　・</a:t>
            </a:r>
            <a:r>
              <a:rPr lang="ja-JP" altLang="en-US" sz="3600" dirty="0">
                <a:solidFill>
                  <a:srgbClr val="FF0000"/>
                </a:solidFill>
              </a:rPr>
              <a:t>がん，白血病の発症，死亡</a:t>
            </a:r>
            <a:r>
              <a:rPr lang="ja-JP" altLang="en-US" sz="3600" dirty="0"/>
              <a:t>などの健康被害等の被害を受ける恐れがある。</a:t>
            </a:r>
            <a:endParaRPr lang="en-US" altLang="ja-JP" sz="3600" dirty="0"/>
          </a:p>
          <a:p>
            <a:r>
              <a:rPr lang="ja-JP" altLang="en-US" sz="3600" dirty="0"/>
              <a:t>　したがって，原判決において請求が棄却された原告を含め，</a:t>
            </a:r>
            <a:r>
              <a:rPr lang="ja-JP" altLang="en-US" sz="3600" dirty="0">
                <a:solidFill>
                  <a:srgbClr val="FF0000"/>
                </a:solidFill>
              </a:rPr>
              <a:t>すべての一審原告について，深刻な人格権侵害が生じることは明らか</a:t>
            </a:r>
            <a:r>
              <a:rPr lang="ja-JP" altLang="en-US" sz="3600" dirty="0"/>
              <a:t>である。</a:t>
            </a:r>
            <a:endParaRPr lang="ja-JP" altLang="ja-JP" sz="3600" dirty="0"/>
          </a:p>
        </p:txBody>
      </p:sp>
    </p:spTree>
    <p:extLst>
      <p:ext uri="{BB962C8B-B14F-4D97-AF65-F5344CB8AC3E}">
        <p14:creationId xmlns:p14="http://schemas.microsoft.com/office/powerpoint/2010/main" val="403931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sz="5400" dirty="0"/>
              <a:t>目次</a:t>
            </a:r>
          </a:p>
        </p:txBody>
      </p:sp>
      <p:sp>
        <p:nvSpPr>
          <p:cNvPr id="3" name="コンテンツ プレースホルダー 2"/>
          <p:cNvSpPr>
            <a:spLocks noGrp="1"/>
          </p:cNvSpPr>
          <p:nvPr>
            <p:ph idx="1"/>
          </p:nvPr>
        </p:nvSpPr>
        <p:spPr>
          <a:xfrm>
            <a:off x="681038" y="1884784"/>
            <a:ext cx="8543925" cy="4292179"/>
          </a:xfrm>
        </p:spPr>
        <p:txBody>
          <a:bodyPr>
            <a:normAutofit/>
          </a:bodyPr>
          <a:lstStyle/>
          <a:p>
            <a:pPr marL="0" indent="0">
              <a:buNone/>
            </a:pPr>
            <a:r>
              <a:rPr lang="ja-JP" altLang="en-US" sz="4000" dirty="0"/>
              <a:t>１　法の求める公衆被曝限度</a:t>
            </a:r>
            <a:endParaRPr lang="en-US" altLang="ja-JP" sz="4000" dirty="0"/>
          </a:p>
          <a:p>
            <a:pPr marL="0" indent="0">
              <a:buNone/>
            </a:pPr>
            <a:r>
              <a:rPr lang="ja-JP" altLang="en-US" sz="4000" dirty="0"/>
              <a:t>２　本件原発で過酷事故が起きた場合</a:t>
            </a:r>
            <a:endParaRPr lang="en-US" altLang="ja-JP" sz="4000" dirty="0"/>
          </a:p>
          <a:p>
            <a:pPr marL="0" indent="0">
              <a:buNone/>
            </a:pPr>
            <a:r>
              <a:rPr lang="ja-JP" altLang="en-US" sz="4000" dirty="0"/>
              <a:t>３　低線量被曝による健康被害リスク</a:t>
            </a:r>
            <a:endParaRPr lang="en-US" altLang="ja-JP" sz="4000" dirty="0"/>
          </a:p>
          <a:p>
            <a:pPr marL="0" indent="0">
              <a:buNone/>
            </a:pPr>
            <a:r>
              <a:rPr lang="ja-JP" altLang="en-US" sz="4000" dirty="0"/>
              <a:t>４　結論</a:t>
            </a:r>
            <a:endParaRPr kumimoji="1" lang="ja-JP" altLang="en-US" sz="4000" dirty="0"/>
          </a:p>
        </p:txBody>
      </p:sp>
      <p:sp>
        <p:nvSpPr>
          <p:cNvPr id="4" name="スライド番号プレースホルダー 3"/>
          <p:cNvSpPr>
            <a:spLocks noGrp="1"/>
          </p:cNvSpPr>
          <p:nvPr>
            <p:ph type="sldNum" sz="quarter" idx="12"/>
          </p:nvPr>
        </p:nvSpPr>
        <p:spPr/>
        <p:txBody>
          <a:bodyPr/>
          <a:lstStyle/>
          <a:p>
            <a:fld id="{EB709E0C-2291-4165-8AF7-6079FF97A5E6}" type="slidenum">
              <a:rPr lang="ja-JP" altLang="en-US" sz="2800"/>
              <a:t>2</a:t>
            </a:fld>
            <a:endParaRPr lang="ja-JP" altLang="en-US" sz="2800" dirty="0"/>
          </a:p>
        </p:txBody>
      </p:sp>
    </p:spTree>
    <p:extLst>
      <p:ext uri="{BB962C8B-B14F-4D97-AF65-F5344CB8AC3E}">
        <p14:creationId xmlns:p14="http://schemas.microsoft.com/office/powerpoint/2010/main" val="3357498280"/>
      </p:ext>
    </p:extLst>
  </p:cSld>
  <p:clrMapOvr>
    <a:masterClrMapping/>
  </p:clrMapOvr>
  <mc:AlternateContent xmlns:mc="http://schemas.openxmlformats.org/markup-compatibility/2006" xmlns:p14="http://schemas.microsoft.com/office/powerpoint/2010/main">
    <mc:Choice Requires="p14">
      <p:transition spd="slow" p14:dur="2000" advTm="788"/>
    </mc:Choice>
    <mc:Fallback xmlns="">
      <p:transition spd="slow" advTm="7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B709E0C-2291-4165-8AF7-6079FF97A5E6}" type="slidenum">
              <a:rPr kumimoji="1" lang="ja-JP" altLang="en-US" sz="2800" smtClean="0"/>
              <a:t>3</a:t>
            </a:fld>
            <a:endParaRPr kumimoji="1" lang="ja-JP" altLang="en-US" sz="2800" dirty="0"/>
          </a:p>
        </p:txBody>
      </p:sp>
      <p:sp>
        <p:nvSpPr>
          <p:cNvPr id="5" name="タイトル 4"/>
          <p:cNvSpPr>
            <a:spLocks noGrp="1"/>
          </p:cNvSpPr>
          <p:nvPr>
            <p:ph type="title"/>
          </p:nvPr>
        </p:nvSpPr>
        <p:spPr>
          <a:xfrm>
            <a:off x="476947" y="237060"/>
            <a:ext cx="8543925" cy="642841"/>
          </a:xfrm>
        </p:spPr>
        <p:txBody>
          <a:bodyPr>
            <a:noAutofit/>
          </a:bodyPr>
          <a:lstStyle/>
          <a:p>
            <a:pPr algn="ctr"/>
            <a:r>
              <a:rPr kumimoji="1" lang="ja-JP" altLang="en-US" sz="4000" dirty="0"/>
              <a:t>１　法の求める公衆被曝限度</a:t>
            </a:r>
          </a:p>
        </p:txBody>
      </p:sp>
      <p:sp>
        <p:nvSpPr>
          <p:cNvPr id="10" name="テキスト ボックス 9"/>
          <p:cNvSpPr txBox="1"/>
          <p:nvPr/>
        </p:nvSpPr>
        <p:spPr>
          <a:xfrm>
            <a:off x="716666" y="1071386"/>
            <a:ext cx="8377804" cy="1200329"/>
          </a:xfrm>
          <a:prstGeom prst="rect">
            <a:avLst/>
          </a:prstGeom>
          <a:noFill/>
        </p:spPr>
        <p:txBody>
          <a:bodyPr wrap="square" rtlCol="0">
            <a:spAutoFit/>
          </a:bodyPr>
          <a:lstStyle/>
          <a:p>
            <a:r>
              <a:rPr lang="ja-JP" altLang="en-US" sz="2400" dirty="0">
                <a:solidFill>
                  <a:srgbClr val="0070C0"/>
                </a:solidFill>
              </a:rPr>
              <a:t>〇「核原料物質，核燃料物質及び原子炉の規制に関する法律」</a:t>
            </a:r>
            <a:endParaRPr lang="en-US" altLang="ja-JP" sz="2400" dirty="0">
              <a:solidFill>
                <a:srgbClr val="0070C0"/>
              </a:solidFill>
            </a:endParaRPr>
          </a:p>
          <a:p>
            <a:r>
              <a:rPr lang="ja-JP" altLang="en-US" sz="2400" dirty="0"/>
              <a:t>　　福島第一原発事故を受けて，</a:t>
            </a:r>
            <a:r>
              <a:rPr lang="ja-JP" altLang="en-US" sz="2400" dirty="0">
                <a:solidFill>
                  <a:srgbClr val="FF0000"/>
                </a:solidFill>
              </a:rPr>
              <a:t>「国民の生命，健康及び財産の　　保護，環境の保全」を目的とする</a:t>
            </a:r>
            <a:r>
              <a:rPr lang="ja-JP" altLang="en-US" sz="2400" dirty="0"/>
              <a:t>ことを明示（１条）</a:t>
            </a:r>
            <a:endParaRPr kumimoji="1" lang="ja-JP" altLang="en-US" sz="2400" dirty="0"/>
          </a:p>
        </p:txBody>
      </p:sp>
      <p:sp>
        <p:nvSpPr>
          <p:cNvPr id="14" name="テキスト ボックス 13"/>
          <p:cNvSpPr txBox="1"/>
          <p:nvPr/>
        </p:nvSpPr>
        <p:spPr>
          <a:xfrm>
            <a:off x="667137" y="2669930"/>
            <a:ext cx="8476863" cy="1938992"/>
          </a:xfrm>
          <a:prstGeom prst="rect">
            <a:avLst/>
          </a:prstGeom>
          <a:noFill/>
        </p:spPr>
        <p:txBody>
          <a:bodyPr wrap="square" rtlCol="0">
            <a:spAutoFit/>
          </a:bodyPr>
          <a:lstStyle/>
          <a:p>
            <a:r>
              <a:rPr lang="ja-JP" altLang="en-US" sz="2400" dirty="0">
                <a:solidFill>
                  <a:srgbClr val="0070C0"/>
                </a:solidFill>
              </a:rPr>
              <a:t>〇「実用発電用原子炉の設置，運転等に関する規則」</a:t>
            </a:r>
            <a:endParaRPr lang="en-US" altLang="ja-JP" sz="2400" dirty="0">
              <a:solidFill>
                <a:srgbClr val="0070C0"/>
              </a:solidFill>
            </a:endParaRPr>
          </a:p>
          <a:p>
            <a:r>
              <a:rPr lang="ja-JP" altLang="en-US" sz="2400" dirty="0"/>
              <a:t>　　「周辺監視区域」とは「管理区域の周辺の区域であって，</a:t>
            </a:r>
            <a:r>
              <a:rPr lang="ja-JP" altLang="en-US" sz="2400" dirty="0">
                <a:solidFill>
                  <a:srgbClr val="FF0000"/>
                </a:solidFill>
              </a:rPr>
              <a:t>当該区域の外側のいかなる場所においても</a:t>
            </a:r>
            <a:r>
              <a:rPr lang="ja-JP" altLang="en-US" sz="2400" dirty="0"/>
              <a:t>その場所における線量が原子力規制委員会の定める</a:t>
            </a:r>
            <a:r>
              <a:rPr lang="ja-JP" altLang="en-US" sz="2400" dirty="0">
                <a:solidFill>
                  <a:srgbClr val="FF0000"/>
                </a:solidFill>
              </a:rPr>
              <a:t>線量限度を超えるおそれのないもの</a:t>
            </a:r>
            <a:r>
              <a:rPr lang="ja-JP" altLang="en-US" sz="2400" dirty="0"/>
              <a:t>をいう。」（２条２項６号）</a:t>
            </a:r>
            <a:endParaRPr kumimoji="1" lang="ja-JP" altLang="en-US" sz="2400" dirty="0"/>
          </a:p>
        </p:txBody>
      </p:sp>
      <p:sp>
        <p:nvSpPr>
          <p:cNvPr id="15" name="テキスト ボックス 14"/>
          <p:cNvSpPr txBox="1"/>
          <p:nvPr/>
        </p:nvSpPr>
        <p:spPr>
          <a:xfrm>
            <a:off x="667137" y="4863859"/>
            <a:ext cx="8571821" cy="1200329"/>
          </a:xfrm>
          <a:prstGeom prst="rect">
            <a:avLst/>
          </a:prstGeom>
          <a:noFill/>
        </p:spPr>
        <p:txBody>
          <a:bodyPr wrap="square" rtlCol="0">
            <a:spAutoFit/>
          </a:bodyPr>
          <a:lstStyle/>
          <a:p>
            <a:r>
              <a:rPr lang="ja-JP" altLang="en-US" sz="2400" dirty="0">
                <a:solidFill>
                  <a:srgbClr val="0070C0"/>
                </a:solidFill>
              </a:rPr>
              <a:t>〇「核原料物質又は核燃料物質の製錬の事業に関する規則等の規定に基づく線量限度等を定める告示」</a:t>
            </a:r>
            <a:endParaRPr lang="en-US" altLang="ja-JP" sz="2400" dirty="0">
              <a:solidFill>
                <a:srgbClr val="0070C0"/>
              </a:solidFill>
            </a:endParaRPr>
          </a:p>
          <a:p>
            <a:r>
              <a:rPr kumimoji="1" lang="ja-JP" altLang="en-US" sz="2400" dirty="0"/>
              <a:t>　　</a:t>
            </a:r>
            <a:r>
              <a:rPr lang="ja-JP" altLang="en-US" sz="2400" dirty="0"/>
              <a:t>「周辺監視区域」の外側の線量限度　</a:t>
            </a:r>
            <a:r>
              <a:rPr kumimoji="1" lang="ja-JP" altLang="en-US" sz="2400" dirty="0">
                <a:solidFill>
                  <a:srgbClr val="FF0000"/>
                </a:solidFill>
              </a:rPr>
              <a:t>１年間につき１</a:t>
            </a:r>
            <a:r>
              <a:rPr lang="ja-JP" altLang="en-US" sz="2400" dirty="0">
                <a:solidFill>
                  <a:srgbClr val="FF0000"/>
                </a:solidFill>
              </a:rPr>
              <a:t>ｍ㏜</a:t>
            </a:r>
            <a:endParaRPr kumimoji="1" lang="ja-JP" altLang="en-US" sz="2400" dirty="0">
              <a:solidFill>
                <a:srgbClr val="FF0000"/>
              </a:solidFill>
            </a:endParaRPr>
          </a:p>
        </p:txBody>
      </p:sp>
    </p:spTree>
    <p:extLst>
      <p:ext uri="{BB962C8B-B14F-4D97-AF65-F5344CB8AC3E}">
        <p14:creationId xmlns:p14="http://schemas.microsoft.com/office/powerpoint/2010/main" val="327193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B709E0C-2291-4165-8AF7-6079FF97A5E6}" type="slidenum">
              <a:rPr kumimoji="1" lang="ja-JP" altLang="en-US" sz="2800" smtClean="0"/>
              <a:t>4</a:t>
            </a:fld>
            <a:endParaRPr kumimoji="1" lang="ja-JP" altLang="en-US" sz="2800" dirty="0"/>
          </a:p>
        </p:txBody>
      </p:sp>
      <p:sp>
        <p:nvSpPr>
          <p:cNvPr id="5" name="タイトル 4"/>
          <p:cNvSpPr>
            <a:spLocks noGrp="1"/>
          </p:cNvSpPr>
          <p:nvPr>
            <p:ph type="title"/>
          </p:nvPr>
        </p:nvSpPr>
        <p:spPr>
          <a:xfrm>
            <a:off x="476947" y="237060"/>
            <a:ext cx="8543925" cy="642841"/>
          </a:xfrm>
        </p:spPr>
        <p:txBody>
          <a:bodyPr>
            <a:noAutofit/>
          </a:bodyPr>
          <a:lstStyle/>
          <a:p>
            <a:pPr algn="ctr"/>
            <a:r>
              <a:rPr kumimoji="1" lang="ja-JP" altLang="en-US" sz="4000" dirty="0"/>
              <a:t>１　法の求める公衆被曝限度</a:t>
            </a:r>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476947" y="1623527"/>
            <a:ext cx="8748016" cy="4728618"/>
          </a:xfrm>
          <a:prstGeom prst="rect">
            <a:avLst/>
          </a:prstGeom>
          <a:noFill/>
          <a:ln>
            <a:noFill/>
          </a:ln>
        </p:spPr>
      </p:pic>
      <p:sp>
        <p:nvSpPr>
          <p:cNvPr id="2" name="テキスト ボックス 1"/>
          <p:cNvSpPr txBox="1"/>
          <p:nvPr/>
        </p:nvSpPr>
        <p:spPr>
          <a:xfrm>
            <a:off x="4002834" y="6354248"/>
            <a:ext cx="1352938" cy="369332"/>
          </a:xfrm>
          <a:prstGeom prst="rect">
            <a:avLst/>
          </a:prstGeom>
          <a:noFill/>
        </p:spPr>
        <p:txBody>
          <a:bodyPr wrap="square" rtlCol="0">
            <a:spAutoFit/>
          </a:bodyPr>
          <a:lstStyle/>
          <a:p>
            <a:r>
              <a:rPr kumimoji="1" lang="ja-JP" altLang="en-US" dirty="0"/>
              <a:t>（甲Ｆ２６）</a:t>
            </a:r>
          </a:p>
        </p:txBody>
      </p:sp>
      <p:sp>
        <p:nvSpPr>
          <p:cNvPr id="7" name="テキスト ボックス 6"/>
          <p:cNvSpPr txBox="1"/>
          <p:nvPr/>
        </p:nvSpPr>
        <p:spPr>
          <a:xfrm>
            <a:off x="699796" y="879901"/>
            <a:ext cx="8808097" cy="646331"/>
          </a:xfrm>
          <a:prstGeom prst="rect">
            <a:avLst/>
          </a:prstGeom>
          <a:noFill/>
        </p:spPr>
        <p:txBody>
          <a:bodyPr wrap="square" rtlCol="0">
            <a:spAutoFit/>
          </a:bodyPr>
          <a:lstStyle/>
          <a:p>
            <a:pPr algn="ctr"/>
            <a:r>
              <a:rPr kumimoji="1" lang="ja-JP" altLang="en-US" sz="3600" dirty="0">
                <a:solidFill>
                  <a:srgbClr val="FF0000"/>
                </a:solidFill>
              </a:rPr>
              <a:t>年間１ミリシーベルト</a:t>
            </a:r>
          </a:p>
        </p:txBody>
      </p:sp>
    </p:spTree>
    <p:extLst>
      <p:ext uri="{BB962C8B-B14F-4D97-AF65-F5344CB8AC3E}">
        <p14:creationId xmlns:p14="http://schemas.microsoft.com/office/powerpoint/2010/main" val="355633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B709E0C-2291-4165-8AF7-6079FF97A5E6}" type="slidenum">
              <a:rPr kumimoji="1" lang="ja-JP" altLang="en-US" sz="2800" smtClean="0"/>
              <a:t>5</a:t>
            </a:fld>
            <a:endParaRPr kumimoji="1" lang="ja-JP" altLang="en-US" sz="2800" dirty="0"/>
          </a:p>
        </p:txBody>
      </p:sp>
      <p:sp>
        <p:nvSpPr>
          <p:cNvPr id="5" name="タイトル 4"/>
          <p:cNvSpPr>
            <a:spLocks noGrp="1"/>
          </p:cNvSpPr>
          <p:nvPr>
            <p:ph type="title"/>
          </p:nvPr>
        </p:nvSpPr>
        <p:spPr>
          <a:xfrm>
            <a:off x="131715" y="153085"/>
            <a:ext cx="3050024" cy="388091"/>
          </a:xfrm>
        </p:spPr>
        <p:txBody>
          <a:bodyPr>
            <a:noAutofit/>
          </a:bodyPr>
          <a:lstStyle/>
          <a:p>
            <a:pPr algn="ctr"/>
            <a:r>
              <a:rPr kumimoji="1" lang="ja-JP" altLang="en-US" sz="1800" dirty="0"/>
              <a:t>１　法の求める公衆被曝限度</a:t>
            </a:r>
          </a:p>
        </p:txBody>
      </p:sp>
      <p:sp>
        <p:nvSpPr>
          <p:cNvPr id="7" name="テキスト ボックス 6"/>
          <p:cNvSpPr txBox="1"/>
          <p:nvPr/>
        </p:nvSpPr>
        <p:spPr>
          <a:xfrm>
            <a:off x="718458" y="531846"/>
            <a:ext cx="8808097" cy="646331"/>
          </a:xfrm>
          <a:prstGeom prst="rect">
            <a:avLst/>
          </a:prstGeom>
          <a:noFill/>
        </p:spPr>
        <p:txBody>
          <a:bodyPr wrap="square" rtlCol="0">
            <a:spAutoFit/>
          </a:bodyPr>
          <a:lstStyle/>
          <a:p>
            <a:pPr algn="ctr"/>
            <a:r>
              <a:rPr kumimoji="1" lang="ja-JP" altLang="en-US" sz="3600" dirty="0">
                <a:solidFill>
                  <a:srgbClr val="00B0F0"/>
                </a:solidFill>
              </a:rPr>
              <a:t>年間１ミリシーベルト</a:t>
            </a:r>
            <a:r>
              <a:rPr lang="ja-JP" altLang="en-US" sz="3600" dirty="0">
                <a:solidFill>
                  <a:srgbClr val="00B0F0"/>
                </a:solidFill>
              </a:rPr>
              <a:t>を一貫して要求</a:t>
            </a:r>
            <a:endParaRPr kumimoji="1" lang="ja-JP" altLang="en-US" sz="3600" dirty="0">
              <a:solidFill>
                <a:srgbClr val="00B0F0"/>
              </a:solidFill>
            </a:endParaRPr>
          </a:p>
        </p:txBody>
      </p:sp>
      <p:sp>
        <p:nvSpPr>
          <p:cNvPr id="3" name="テキスト ボックス 2"/>
          <p:cNvSpPr txBox="1"/>
          <p:nvPr/>
        </p:nvSpPr>
        <p:spPr>
          <a:xfrm>
            <a:off x="251926" y="1381996"/>
            <a:ext cx="9523445" cy="4770537"/>
          </a:xfrm>
          <a:prstGeom prst="rect">
            <a:avLst/>
          </a:prstGeom>
          <a:noFill/>
        </p:spPr>
        <p:txBody>
          <a:bodyPr wrap="square" rtlCol="0">
            <a:spAutoFit/>
          </a:bodyPr>
          <a:lstStyle/>
          <a:p>
            <a:r>
              <a:rPr lang="ja-JP" altLang="en-US" sz="2800" dirty="0"/>
              <a:t>〇許可申請時　申請書記載事項（法４３条の３の５第２項９号）</a:t>
            </a:r>
            <a:endParaRPr kumimoji="1" lang="en-US" altLang="ja-JP" sz="2800" dirty="0"/>
          </a:p>
          <a:p>
            <a:r>
              <a:rPr lang="ja-JP" altLang="en-US" sz="2800" dirty="0"/>
              <a:t>　　「</a:t>
            </a:r>
            <a:r>
              <a:rPr kumimoji="1" lang="ja-JP" altLang="en-US" sz="2800" dirty="0"/>
              <a:t>周辺監視区域の外における</a:t>
            </a:r>
            <a:r>
              <a:rPr kumimoji="1" lang="ja-JP" altLang="en-US" sz="2800" dirty="0">
                <a:solidFill>
                  <a:srgbClr val="FF0000"/>
                </a:solidFill>
              </a:rPr>
              <a:t>実効線量の算定の条件及び結果</a:t>
            </a:r>
            <a:r>
              <a:rPr kumimoji="1" lang="ja-JP" altLang="en-US" sz="2800" dirty="0"/>
              <a:t>」</a:t>
            </a:r>
            <a:r>
              <a:rPr lang="ja-JP" altLang="en-US" sz="2800" dirty="0"/>
              <a:t>（実用発電用原子炉の設置、運転等に関する規則</a:t>
            </a:r>
            <a:r>
              <a:rPr kumimoji="1" lang="ja-JP" altLang="en-US" sz="2800" dirty="0"/>
              <a:t>３条６号ハ）　</a:t>
            </a:r>
            <a:endParaRPr kumimoji="1" lang="en-US" altLang="ja-JP" sz="2800" dirty="0"/>
          </a:p>
          <a:p>
            <a:endParaRPr kumimoji="1" lang="en-US" altLang="ja-JP" sz="2800" dirty="0"/>
          </a:p>
          <a:p>
            <a:r>
              <a:rPr lang="ja-JP" altLang="en-US" sz="2800" dirty="0"/>
              <a:t>〇許可後</a:t>
            </a:r>
            <a:endParaRPr lang="en-US" altLang="ja-JP" sz="2800" dirty="0"/>
          </a:p>
          <a:p>
            <a:r>
              <a:rPr lang="ja-JP" altLang="en-US" sz="2800" dirty="0"/>
              <a:t>　⑴　「技術上の基準」に適合するように維持する義務</a:t>
            </a:r>
            <a:endParaRPr kumimoji="1" lang="en-US" altLang="ja-JP" sz="2800" dirty="0"/>
          </a:p>
          <a:p>
            <a:r>
              <a:rPr lang="ja-JP" altLang="en-US" sz="2800" dirty="0"/>
              <a:t>　　　</a:t>
            </a:r>
            <a:r>
              <a:rPr lang="ja-JP" altLang="en-US" sz="2800" dirty="0">
                <a:solidFill>
                  <a:srgbClr val="FF0000"/>
                </a:solidFill>
              </a:rPr>
              <a:t>空気中，水中の放射性物質の濃度が原子力規制委員会の定める濃度限度以下</a:t>
            </a:r>
            <a:r>
              <a:rPr lang="ja-JP" altLang="en-US" sz="2800" dirty="0"/>
              <a:t>になるよう放射性廃棄物を処理する能力を有すること</a:t>
            </a:r>
            <a:endParaRPr kumimoji="1" lang="en-US" altLang="ja-JP" sz="2800" dirty="0"/>
          </a:p>
          <a:p>
            <a:r>
              <a:rPr lang="ja-JP" altLang="en-US" sz="2400" dirty="0"/>
              <a:t>　</a:t>
            </a:r>
            <a:endParaRPr lang="en-US" altLang="ja-JP" sz="2400" dirty="0"/>
          </a:p>
        </p:txBody>
      </p:sp>
    </p:spTree>
    <p:extLst>
      <p:ext uri="{BB962C8B-B14F-4D97-AF65-F5344CB8AC3E}">
        <p14:creationId xmlns:p14="http://schemas.microsoft.com/office/powerpoint/2010/main" val="3720037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B709E0C-2291-4165-8AF7-6079FF97A5E6}" type="slidenum">
              <a:rPr kumimoji="1" lang="ja-JP" altLang="en-US" sz="2800" smtClean="0"/>
              <a:t>6</a:t>
            </a:fld>
            <a:endParaRPr kumimoji="1" lang="ja-JP" altLang="en-US" sz="2800" dirty="0"/>
          </a:p>
        </p:txBody>
      </p:sp>
      <p:sp>
        <p:nvSpPr>
          <p:cNvPr id="5" name="タイトル 4"/>
          <p:cNvSpPr>
            <a:spLocks noGrp="1"/>
          </p:cNvSpPr>
          <p:nvPr>
            <p:ph type="title"/>
          </p:nvPr>
        </p:nvSpPr>
        <p:spPr>
          <a:xfrm>
            <a:off x="131715" y="153085"/>
            <a:ext cx="3050024" cy="388091"/>
          </a:xfrm>
        </p:spPr>
        <p:txBody>
          <a:bodyPr>
            <a:noAutofit/>
          </a:bodyPr>
          <a:lstStyle/>
          <a:p>
            <a:pPr algn="ctr"/>
            <a:r>
              <a:rPr kumimoji="1" lang="ja-JP" altLang="en-US" sz="1800" dirty="0"/>
              <a:t>１　法の求める公衆被曝限度</a:t>
            </a:r>
          </a:p>
        </p:txBody>
      </p:sp>
      <p:sp>
        <p:nvSpPr>
          <p:cNvPr id="7" name="テキスト ボックス 6"/>
          <p:cNvSpPr txBox="1"/>
          <p:nvPr/>
        </p:nvSpPr>
        <p:spPr>
          <a:xfrm>
            <a:off x="718458" y="531846"/>
            <a:ext cx="8808097" cy="646331"/>
          </a:xfrm>
          <a:prstGeom prst="rect">
            <a:avLst/>
          </a:prstGeom>
          <a:noFill/>
        </p:spPr>
        <p:txBody>
          <a:bodyPr wrap="square" rtlCol="0">
            <a:spAutoFit/>
          </a:bodyPr>
          <a:lstStyle/>
          <a:p>
            <a:pPr algn="ctr"/>
            <a:r>
              <a:rPr kumimoji="1" lang="ja-JP" altLang="en-US" sz="3600" dirty="0">
                <a:solidFill>
                  <a:srgbClr val="00B0F0"/>
                </a:solidFill>
              </a:rPr>
              <a:t>年間１ミリシーベルト</a:t>
            </a:r>
            <a:r>
              <a:rPr lang="ja-JP" altLang="en-US" sz="3600" dirty="0">
                <a:solidFill>
                  <a:srgbClr val="00B0F0"/>
                </a:solidFill>
              </a:rPr>
              <a:t>を一貫して要求</a:t>
            </a:r>
            <a:endParaRPr kumimoji="1" lang="ja-JP" altLang="en-US" sz="3600" dirty="0">
              <a:solidFill>
                <a:srgbClr val="00B0F0"/>
              </a:solidFill>
            </a:endParaRPr>
          </a:p>
        </p:txBody>
      </p:sp>
      <p:sp>
        <p:nvSpPr>
          <p:cNvPr id="3" name="テキスト ボックス 2"/>
          <p:cNvSpPr txBox="1"/>
          <p:nvPr/>
        </p:nvSpPr>
        <p:spPr>
          <a:xfrm>
            <a:off x="298579" y="1115383"/>
            <a:ext cx="9498564" cy="5693866"/>
          </a:xfrm>
          <a:prstGeom prst="rect">
            <a:avLst/>
          </a:prstGeom>
          <a:noFill/>
        </p:spPr>
        <p:txBody>
          <a:bodyPr wrap="square" rtlCol="0">
            <a:spAutoFit/>
          </a:bodyPr>
          <a:lstStyle/>
          <a:p>
            <a:r>
              <a:rPr lang="ja-JP" altLang="en-US" sz="2800" dirty="0"/>
              <a:t>　⑵　「核燃料物質又は核燃料物質によって汚染された物の廃棄について，保安のために必要な措置」を講じる義務（法第４３条の３の２２第１項３号）</a:t>
            </a:r>
            <a:endParaRPr lang="en-US" altLang="ja-JP" sz="2800" dirty="0"/>
          </a:p>
          <a:p>
            <a:r>
              <a:rPr lang="ja-JP" altLang="en-US" sz="2800" dirty="0"/>
              <a:t>　　気体状，液体状の</a:t>
            </a:r>
            <a:r>
              <a:rPr lang="ja-JP" altLang="en-US" sz="2800" dirty="0">
                <a:solidFill>
                  <a:srgbClr val="FF0000"/>
                </a:solidFill>
              </a:rPr>
              <a:t>放射性廃棄物の廃棄時に，その濃度を原子力規制委員会の定める濃度限度以下</a:t>
            </a:r>
            <a:r>
              <a:rPr lang="ja-JP" altLang="en-US" sz="2800" dirty="0"/>
              <a:t>にすること（実用発電用原子炉の設置、運転等に関する規則９０条４・７号）</a:t>
            </a:r>
            <a:endParaRPr lang="en-US" altLang="ja-JP" sz="2800" dirty="0"/>
          </a:p>
          <a:p>
            <a:endParaRPr lang="en-US" altLang="ja-JP" sz="2800" dirty="0"/>
          </a:p>
          <a:p>
            <a:r>
              <a:rPr lang="ja-JP" altLang="en-US" sz="2800" dirty="0"/>
              <a:t>　⑶　原子炉施設の保全をすること（法４３条の３の２２第１項，実用発電用原子炉の設置、運転等に関する規則７８条３号）</a:t>
            </a:r>
            <a:endParaRPr lang="en-US" altLang="ja-JP" sz="2800" dirty="0"/>
          </a:p>
          <a:p>
            <a:r>
              <a:rPr lang="ja-JP" altLang="en-US" sz="2800" dirty="0"/>
              <a:t>　　「イ　</a:t>
            </a:r>
            <a:r>
              <a:rPr lang="ja-JP" altLang="en-US" sz="2800" dirty="0">
                <a:solidFill>
                  <a:srgbClr val="FF0000"/>
                </a:solidFill>
              </a:rPr>
              <a:t>人の居住を禁止</a:t>
            </a:r>
            <a:r>
              <a:rPr lang="ja-JP" altLang="en-US" sz="2800" dirty="0"/>
              <a:t>すること。」</a:t>
            </a:r>
            <a:endParaRPr lang="en-US" altLang="ja-JP" sz="2800" dirty="0"/>
          </a:p>
          <a:p>
            <a:r>
              <a:rPr lang="ja-JP" altLang="en-US" sz="2800" dirty="0"/>
              <a:t>　　「ロ　</a:t>
            </a:r>
            <a:r>
              <a:rPr lang="ja-JP" altLang="en-US" sz="2800" dirty="0">
                <a:solidFill>
                  <a:srgbClr val="FF0000"/>
                </a:solidFill>
              </a:rPr>
              <a:t>境界に柵又は標識</a:t>
            </a:r>
            <a:r>
              <a:rPr lang="ja-JP" altLang="en-US" sz="2800" dirty="0"/>
              <a:t>を設ける等の方法に</a:t>
            </a:r>
            <a:r>
              <a:rPr lang="ja-JP" altLang="en-US" sz="2800" dirty="0" err="1"/>
              <a:t>よつて</a:t>
            </a:r>
            <a:r>
              <a:rPr lang="ja-JP" altLang="en-US" sz="2800" dirty="0"/>
              <a:t>周辺監視区域に業務上立ち入る者以外の者の</a:t>
            </a:r>
            <a:r>
              <a:rPr lang="ja-JP" altLang="en-US" sz="2800" dirty="0">
                <a:solidFill>
                  <a:srgbClr val="FF0000"/>
                </a:solidFill>
              </a:rPr>
              <a:t>立ち入りを制限</a:t>
            </a:r>
            <a:r>
              <a:rPr lang="ja-JP" altLang="en-US" sz="2800" dirty="0"/>
              <a:t>すること。」</a:t>
            </a:r>
            <a:endParaRPr lang="en-US" altLang="ja-JP" sz="2800" dirty="0"/>
          </a:p>
        </p:txBody>
      </p:sp>
    </p:spTree>
    <p:extLst>
      <p:ext uri="{BB962C8B-B14F-4D97-AF65-F5344CB8AC3E}">
        <p14:creationId xmlns:p14="http://schemas.microsoft.com/office/powerpoint/2010/main" val="53611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B709E0C-2291-4165-8AF7-6079FF97A5E6}" type="slidenum">
              <a:rPr kumimoji="1" lang="ja-JP" altLang="en-US" sz="2800" smtClean="0"/>
              <a:t>7</a:t>
            </a:fld>
            <a:endParaRPr kumimoji="1" lang="ja-JP" altLang="en-US" sz="2800" dirty="0"/>
          </a:p>
        </p:txBody>
      </p:sp>
      <p:sp>
        <p:nvSpPr>
          <p:cNvPr id="5" name="タイトル 4"/>
          <p:cNvSpPr>
            <a:spLocks noGrp="1"/>
          </p:cNvSpPr>
          <p:nvPr>
            <p:ph type="title"/>
          </p:nvPr>
        </p:nvSpPr>
        <p:spPr>
          <a:xfrm>
            <a:off x="131715" y="153085"/>
            <a:ext cx="3050024" cy="388091"/>
          </a:xfrm>
        </p:spPr>
        <p:txBody>
          <a:bodyPr>
            <a:noAutofit/>
          </a:bodyPr>
          <a:lstStyle/>
          <a:p>
            <a:pPr algn="ctr"/>
            <a:r>
              <a:rPr kumimoji="1" lang="ja-JP" altLang="en-US" sz="1800" dirty="0"/>
              <a:t>１　法の求める公衆被曝限度</a:t>
            </a:r>
          </a:p>
        </p:txBody>
      </p:sp>
      <p:sp>
        <p:nvSpPr>
          <p:cNvPr id="7" name="テキスト ボックス 6"/>
          <p:cNvSpPr txBox="1"/>
          <p:nvPr/>
        </p:nvSpPr>
        <p:spPr>
          <a:xfrm>
            <a:off x="718458" y="531846"/>
            <a:ext cx="8808097" cy="646331"/>
          </a:xfrm>
          <a:prstGeom prst="rect">
            <a:avLst/>
          </a:prstGeom>
          <a:noFill/>
        </p:spPr>
        <p:txBody>
          <a:bodyPr wrap="square" rtlCol="0">
            <a:spAutoFit/>
          </a:bodyPr>
          <a:lstStyle/>
          <a:p>
            <a:pPr algn="ctr"/>
            <a:r>
              <a:rPr lang="ja-JP" altLang="en-US" sz="3600" dirty="0">
                <a:solidFill>
                  <a:srgbClr val="00B0F0"/>
                </a:solidFill>
              </a:rPr>
              <a:t>罰則等による実効性確保</a:t>
            </a:r>
            <a:endParaRPr kumimoji="1" lang="ja-JP" altLang="en-US" sz="3600" dirty="0">
              <a:solidFill>
                <a:srgbClr val="00B0F0"/>
              </a:solidFill>
            </a:endParaRPr>
          </a:p>
        </p:txBody>
      </p:sp>
      <p:sp>
        <p:nvSpPr>
          <p:cNvPr id="3" name="テキスト ボックス 2"/>
          <p:cNvSpPr txBox="1"/>
          <p:nvPr/>
        </p:nvSpPr>
        <p:spPr>
          <a:xfrm>
            <a:off x="438538" y="1178177"/>
            <a:ext cx="9339943" cy="5262979"/>
          </a:xfrm>
          <a:prstGeom prst="rect">
            <a:avLst/>
          </a:prstGeom>
          <a:noFill/>
        </p:spPr>
        <p:txBody>
          <a:bodyPr wrap="square" rtlCol="0">
            <a:spAutoFit/>
          </a:bodyPr>
          <a:lstStyle/>
          <a:p>
            <a:r>
              <a:rPr lang="ja-JP" altLang="en-US" sz="2400" dirty="0"/>
              <a:t>　　　　　　</a:t>
            </a:r>
            <a:r>
              <a:rPr lang="ja-JP" altLang="en-US" sz="2800" dirty="0"/>
              <a:t>「技術上の基準」に違反，廃棄時の濃度限度に違反</a:t>
            </a:r>
            <a:endParaRPr lang="en-US" altLang="ja-JP" sz="2800" dirty="0"/>
          </a:p>
          <a:p>
            <a:pPr algn="ctr"/>
            <a:r>
              <a:rPr lang="ja-JP" altLang="en-US" sz="2800" dirty="0"/>
              <a:t>↓</a:t>
            </a:r>
            <a:endParaRPr lang="en-US" altLang="ja-JP" sz="2800" dirty="0"/>
          </a:p>
          <a:p>
            <a:r>
              <a:rPr lang="ja-JP" altLang="en-US" sz="2800" dirty="0"/>
              <a:t>　使用の停止，改造，修理又は移転，発電用原子炉の運転の方法の指定その他保安のために</a:t>
            </a:r>
            <a:r>
              <a:rPr lang="ja-JP" altLang="en-US" sz="2800" dirty="0">
                <a:solidFill>
                  <a:srgbClr val="FF0000"/>
                </a:solidFill>
              </a:rPr>
              <a:t>必要な措置を命ずる</a:t>
            </a:r>
            <a:r>
              <a:rPr lang="ja-JP" altLang="en-US" sz="2800" dirty="0"/>
              <a:t>ことができる。（法第４３条の３の２３第１項）</a:t>
            </a:r>
            <a:endParaRPr lang="en-US" altLang="ja-JP" sz="2800" dirty="0"/>
          </a:p>
          <a:p>
            <a:pPr algn="ctr"/>
            <a:r>
              <a:rPr lang="ja-JP" altLang="en-US" sz="2800" dirty="0"/>
              <a:t>↓</a:t>
            </a:r>
            <a:endParaRPr lang="en-US" altLang="ja-JP" sz="2800" dirty="0"/>
          </a:p>
          <a:p>
            <a:r>
              <a:rPr lang="ja-JP" altLang="en-US" sz="2800" dirty="0"/>
              <a:t>　措置命令に違反するときは，</a:t>
            </a:r>
            <a:r>
              <a:rPr lang="ja-JP" altLang="en-US" sz="2800" dirty="0">
                <a:solidFill>
                  <a:srgbClr val="FF0000"/>
                </a:solidFill>
              </a:rPr>
              <a:t>許可取消，運転停止を命ずる</a:t>
            </a:r>
            <a:r>
              <a:rPr lang="ja-JP" altLang="en-US" sz="2800" dirty="0"/>
              <a:t>ことができる。（法第４３条の３の２０第２項第４号）</a:t>
            </a:r>
            <a:endParaRPr lang="en-US" altLang="ja-JP" sz="2800" dirty="0"/>
          </a:p>
          <a:p>
            <a:pPr algn="ctr"/>
            <a:r>
              <a:rPr lang="ja-JP" altLang="en-US" sz="2800" dirty="0"/>
              <a:t>↓</a:t>
            </a:r>
            <a:endParaRPr lang="en-US" altLang="ja-JP" sz="2800" dirty="0"/>
          </a:p>
          <a:p>
            <a:r>
              <a:rPr lang="ja-JP" altLang="en-US" sz="2800" dirty="0"/>
              <a:t>　運転停止命令に違反した者には，</a:t>
            </a:r>
            <a:r>
              <a:rPr lang="ja-JP" altLang="en-US" sz="2800" dirty="0">
                <a:solidFill>
                  <a:srgbClr val="FF0000"/>
                </a:solidFill>
              </a:rPr>
              <a:t>３年以下の懲役若しくは３００万円以下の罰金</a:t>
            </a:r>
            <a:r>
              <a:rPr lang="ja-JP" altLang="en-US" sz="2800" dirty="0"/>
              <a:t>に処し，又はこれを</a:t>
            </a:r>
            <a:r>
              <a:rPr lang="ja-JP" altLang="en-US" sz="2800" dirty="0">
                <a:solidFill>
                  <a:srgbClr val="FF0000"/>
                </a:solidFill>
              </a:rPr>
              <a:t>併科</a:t>
            </a:r>
            <a:r>
              <a:rPr lang="ja-JP" altLang="en-US" sz="2800" dirty="0"/>
              <a:t>する。（法７７条第６号の３）</a:t>
            </a:r>
            <a:endParaRPr lang="en-US" altLang="ja-JP" sz="2800" dirty="0"/>
          </a:p>
        </p:txBody>
      </p:sp>
    </p:spTree>
    <p:extLst>
      <p:ext uri="{BB962C8B-B14F-4D97-AF65-F5344CB8AC3E}">
        <p14:creationId xmlns:p14="http://schemas.microsoft.com/office/powerpoint/2010/main" val="399095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8</a:t>
            </a:fld>
            <a:endParaRPr kumimoji="1" lang="ja-JP" altLang="en-US" sz="2800" dirty="0"/>
          </a:p>
        </p:txBody>
      </p:sp>
      <p:sp>
        <p:nvSpPr>
          <p:cNvPr id="9" name="テキスト ボックス 8"/>
          <p:cNvSpPr txBox="1"/>
          <p:nvPr/>
        </p:nvSpPr>
        <p:spPr>
          <a:xfrm>
            <a:off x="6127102" y="952263"/>
            <a:ext cx="3778898" cy="4524315"/>
          </a:xfrm>
          <a:prstGeom prst="rect">
            <a:avLst/>
          </a:prstGeom>
          <a:noFill/>
        </p:spPr>
        <p:txBody>
          <a:bodyPr wrap="square" rtlCol="0">
            <a:spAutoFit/>
          </a:bodyPr>
          <a:lstStyle/>
          <a:p>
            <a:r>
              <a:rPr lang="ja-JP" altLang="en-US" sz="2400" dirty="0"/>
              <a:t>　</a:t>
            </a:r>
            <a:r>
              <a:rPr lang="ja-JP" altLang="ja-JP" sz="3200" dirty="0"/>
              <a:t>瀬尾健氏</a:t>
            </a:r>
            <a:r>
              <a:rPr lang="ja-JP" altLang="en-US" sz="3200" dirty="0"/>
              <a:t>の手法に基づく３号機のシミュレーションによると・・・</a:t>
            </a:r>
            <a:endParaRPr lang="en-US" altLang="ja-JP" sz="3200" dirty="0"/>
          </a:p>
          <a:p>
            <a:r>
              <a:rPr lang="ja-JP" altLang="en-US" sz="3200" dirty="0"/>
              <a:t>　原告</a:t>
            </a:r>
            <a:r>
              <a:rPr kumimoji="1" lang="ja-JP" altLang="en-US" sz="3200" dirty="0"/>
              <a:t>らの</a:t>
            </a:r>
            <a:r>
              <a:rPr lang="ja-JP" altLang="en-US" sz="3200" dirty="0"/>
              <a:t>居住地</a:t>
            </a:r>
            <a:r>
              <a:rPr kumimoji="1" lang="ja-JP" altLang="en-US" sz="3200" dirty="0"/>
              <a:t>は，少なくとも</a:t>
            </a:r>
            <a:r>
              <a:rPr kumimoji="1" lang="ja-JP" altLang="en-US" sz="3200" dirty="0">
                <a:solidFill>
                  <a:srgbClr val="FF0000"/>
                </a:solidFill>
              </a:rPr>
              <a:t>５ｍ㏜／年の被曝線量（公衆被曝限度の５倍）</a:t>
            </a:r>
            <a:r>
              <a:rPr kumimoji="1" lang="ja-JP" altLang="en-US" sz="3200" dirty="0"/>
              <a:t>を受けることになる。</a:t>
            </a:r>
            <a:endParaRPr kumimoji="1" lang="en-US" altLang="ja-JP" sz="3200" dirty="0"/>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177915" y="758011"/>
            <a:ext cx="5906277" cy="5899152"/>
          </a:xfrm>
          <a:prstGeom prst="rect">
            <a:avLst/>
          </a:prstGeom>
          <a:noFill/>
          <a:ln>
            <a:noFill/>
          </a:ln>
        </p:spPr>
      </p:pic>
      <p:sp>
        <p:nvSpPr>
          <p:cNvPr id="4" name="テキスト ボックス 3"/>
          <p:cNvSpPr txBox="1"/>
          <p:nvPr/>
        </p:nvSpPr>
        <p:spPr>
          <a:xfrm>
            <a:off x="0" y="6308081"/>
            <a:ext cx="643812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ja-JP" sz="2400" dirty="0"/>
              <a:t>（赤色の円は，大飯原発から１２５０</a:t>
            </a:r>
            <a:r>
              <a:rPr lang="ja-JP" altLang="en-US" sz="2400" dirty="0"/>
              <a:t>ｋｍ</a:t>
            </a:r>
            <a:r>
              <a:rPr lang="ja-JP" altLang="ja-JP" sz="2400" dirty="0"/>
              <a:t>の地点。）</a:t>
            </a:r>
          </a:p>
        </p:txBody>
      </p:sp>
      <p:sp>
        <p:nvSpPr>
          <p:cNvPr id="7" name="正方形/長方形 6"/>
          <p:cNvSpPr/>
          <p:nvPr/>
        </p:nvSpPr>
        <p:spPr>
          <a:xfrm>
            <a:off x="688520" y="50125"/>
            <a:ext cx="8813540" cy="707886"/>
          </a:xfrm>
          <a:prstGeom prst="rect">
            <a:avLst/>
          </a:prstGeom>
        </p:spPr>
        <p:txBody>
          <a:bodyPr wrap="square">
            <a:spAutoFit/>
          </a:bodyPr>
          <a:lstStyle/>
          <a:p>
            <a:r>
              <a:rPr lang="ja-JP" altLang="en-US" sz="4000" dirty="0"/>
              <a:t>２　本件原発で過酷事故が起きた場合</a:t>
            </a:r>
          </a:p>
        </p:txBody>
      </p:sp>
    </p:spTree>
    <p:extLst>
      <p:ext uri="{BB962C8B-B14F-4D97-AF65-F5344CB8AC3E}">
        <p14:creationId xmlns:p14="http://schemas.microsoft.com/office/powerpoint/2010/main" val="211192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B709E0C-2291-4165-8AF7-6079FF97A5E6}" type="slidenum">
              <a:rPr kumimoji="1" lang="ja-JP" altLang="en-US" sz="2800" smtClean="0"/>
              <a:t>9</a:t>
            </a:fld>
            <a:endParaRPr kumimoji="1" lang="ja-JP" altLang="en-US" sz="2800" dirty="0"/>
          </a:p>
        </p:txBody>
      </p:sp>
      <p:sp>
        <p:nvSpPr>
          <p:cNvPr id="7" name="正方形/長方形 6"/>
          <p:cNvSpPr/>
          <p:nvPr/>
        </p:nvSpPr>
        <p:spPr>
          <a:xfrm>
            <a:off x="249630" y="6354249"/>
            <a:ext cx="3808835" cy="369332"/>
          </a:xfrm>
          <a:prstGeom prst="rect">
            <a:avLst/>
          </a:prstGeom>
        </p:spPr>
        <p:txBody>
          <a:bodyPr wrap="square">
            <a:spAutoFit/>
          </a:bodyPr>
          <a:lstStyle/>
          <a:p>
            <a:r>
              <a:rPr lang="ja-JP" altLang="en-US" dirty="0"/>
              <a:t>３　低線量被曝による健康被害リスク</a:t>
            </a:r>
            <a:endParaRPr lang="en-US" altLang="ja-JP" dirty="0"/>
          </a:p>
        </p:txBody>
      </p:sp>
      <p:pic>
        <p:nvPicPr>
          <p:cNvPr id="2" name="図 1"/>
          <p:cNvPicPr>
            <a:picLocks noChangeAspect="1"/>
          </p:cNvPicPr>
          <p:nvPr/>
        </p:nvPicPr>
        <p:blipFill>
          <a:blip r:embed="rId2"/>
          <a:stretch>
            <a:fillRect/>
          </a:stretch>
        </p:blipFill>
        <p:spPr>
          <a:xfrm>
            <a:off x="249630" y="863019"/>
            <a:ext cx="6513218" cy="4865978"/>
          </a:xfrm>
          <a:prstGeom prst="rect">
            <a:avLst/>
          </a:prstGeom>
        </p:spPr>
      </p:pic>
      <p:sp>
        <p:nvSpPr>
          <p:cNvPr id="4" name="テキスト ボックス 3"/>
          <p:cNvSpPr txBox="1"/>
          <p:nvPr/>
        </p:nvSpPr>
        <p:spPr>
          <a:xfrm>
            <a:off x="2834071" y="1832037"/>
            <a:ext cx="6792011"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「国際コホート研究：放射線をモニターされた労働者の白血病およびリンパ腫による死亡リスクと電離放射線）」</a:t>
            </a:r>
            <a:endParaRPr lang="en-US" altLang="ja-JP" sz="2400" dirty="0"/>
          </a:p>
          <a:p>
            <a:endParaRPr lang="en-US" altLang="ja-JP" sz="1200" dirty="0"/>
          </a:p>
          <a:p>
            <a:r>
              <a:rPr lang="ja-JP" altLang="en-US" sz="2400" dirty="0"/>
              <a:t>対象：英米仏３国の核関連施設従事者合計３０万８２９７名</a:t>
            </a:r>
            <a:endParaRPr lang="en-US" altLang="ja-JP" sz="2400" dirty="0"/>
          </a:p>
          <a:p>
            <a:endParaRPr lang="en-US" altLang="ja-JP" sz="1200" dirty="0"/>
          </a:p>
          <a:p>
            <a:r>
              <a:rPr lang="ja-JP" altLang="en-US" sz="2400" dirty="0"/>
              <a:t>結果：</a:t>
            </a:r>
            <a:r>
              <a:rPr lang="ja-JP" altLang="en-US" sz="2400" dirty="0">
                <a:solidFill>
                  <a:srgbClr val="FF0000"/>
                </a:solidFill>
              </a:rPr>
              <a:t>赤色骨髄への年間平均被曝量１．１ｍＧｙ，平均累積被曝量１５．９ｍＧｙ，累積被曝量の中間値は２．１ｍＧｙという低線量・低線量率の被曝においても，被曝１Ｇｙごとに白血病によって死亡するリスクが３．９６倍</a:t>
            </a:r>
            <a:r>
              <a:rPr lang="ja-JP" altLang="en-US" sz="2400" dirty="0"/>
              <a:t>（＝１＋過剰相対リスク２．９６）に増加することが検出された。</a:t>
            </a:r>
            <a:endParaRPr lang="en-US" altLang="ja-JP" sz="2400" dirty="0"/>
          </a:p>
        </p:txBody>
      </p:sp>
      <p:sp>
        <p:nvSpPr>
          <p:cNvPr id="6" name="テキスト ボックス 5"/>
          <p:cNvSpPr txBox="1"/>
          <p:nvPr/>
        </p:nvSpPr>
        <p:spPr>
          <a:xfrm>
            <a:off x="893401" y="5987020"/>
            <a:ext cx="1539551" cy="369332"/>
          </a:xfrm>
          <a:prstGeom prst="rect">
            <a:avLst/>
          </a:prstGeom>
          <a:noFill/>
        </p:spPr>
        <p:txBody>
          <a:bodyPr wrap="square" rtlCol="0">
            <a:spAutoFit/>
          </a:bodyPr>
          <a:lstStyle/>
          <a:p>
            <a:r>
              <a:rPr kumimoji="1" lang="ja-JP" altLang="en-US" dirty="0"/>
              <a:t>（甲４１５の１）</a:t>
            </a:r>
          </a:p>
        </p:txBody>
      </p:sp>
      <p:sp>
        <p:nvSpPr>
          <p:cNvPr id="8" name="テキスト ボックス 7"/>
          <p:cNvSpPr txBox="1"/>
          <p:nvPr/>
        </p:nvSpPr>
        <p:spPr>
          <a:xfrm>
            <a:off x="326571" y="278244"/>
            <a:ext cx="9489233" cy="584775"/>
          </a:xfrm>
          <a:prstGeom prst="rect">
            <a:avLst/>
          </a:prstGeom>
          <a:noFill/>
        </p:spPr>
        <p:txBody>
          <a:bodyPr wrap="square" rtlCol="0">
            <a:spAutoFit/>
          </a:bodyPr>
          <a:lstStyle/>
          <a:p>
            <a:pPr algn="ctr"/>
            <a:r>
              <a:rPr kumimoji="1" lang="ja-JP" altLang="en-US" sz="3200" dirty="0"/>
              <a:t>白血病による死亡リスクが増加（成人）</a:t>
            </a:r>
          </a:p>
        </p:txBody>
      </p:sp>
    </p:spTree>
    <p:extLst>
      <p:ext uri="{BB962C8B-B14F-4D97-AF65-F5344CB8AC3E}">
        <p14:creationId xmlns:p14="http://schemas.microsoft.com/office/powerpoint/2010/main" val="12871066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3492</TotalTime>
  <Words>788</Words>
  <Application>Microsoft Macintosh PowerPoint</Application>
  <PresentationFormat>A4 210x297 mm</PresentationFormat>
  <Paragraphs>124</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Arial</vt:lpstr>
      <vt:lpstr>Calibri</vt:lpstr>
      <vt:lpstr>Calibri Light</vt:lpstr>
      <vt:lpstr>ＭＳ Ｐゴシック</vt:lpstr>
      <vt:lpstr>Office テーマ</vt:lpstr>
      <vt:lpstr>２５０ｋｍ圏外における危険性 （控訴審第３０準備書面）</vt:lpstr>
      <vt:lpstr>目次</vt:lpstr>
      <vt:lpstr>１　法の求める公衆被曝限度</vt:lpstr>
      <vt:lpstr>１　法の求める公衆被曝限度</vt:lpstr>
      <vt:lpstr>１　法の求める公衆被曝限度</vt:lpstr>
      <vt:lpstr>１　法の求める公衆被曝限度</vt:lpstr>
      <vt:lpstr>１　法の求める公衆被曝限度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結論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原発事故の被害</dc:title>
  <dc:creator>大河陽子</dc:creator>
  <cp:lastModifiedBy>嶋田千恵子</cp:lastModifiedBy>
  <cp:revision>291</cp:revision>
  <dcterms:created xsi:type="dcterms:W3CDTF">2016-09-09T21:21:53Z</dcterms:created>
  <dcterms:modified xsi:type="dcterms:W3CDTF">2017-02-03T02:32:31Z</dcterms:modified>
</cp:coreProperties>
</file>